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5"/>
    <p:sldMasterId id="2147483671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</p:sldIdLst>
  <p:sldSz cy="5143500" cx="9144000"/>
  <p:notesSz cx="6858000" cy="9144000"/>
  <p:embeddedFontLst>
    <p:embeddedFont>
      <p:font typeface="Roboto"/>
      <p:regular r:id="rId20"/>
      <p:bold r:id="rId21"/>
      <p:italic r:id="rId22"/>
      <p:boldItalic r:id="rId23"/>
    </p:embeddedFont>
    <p:embeddedFont>
      <p:font typeface="Montserrat"/>
      <p:bold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820499B5-B85B-4942-98BF-F7D5A8635028}">
  <a:tblStyle styleId="{820499B5-B85B-4942-98BF-F7D5A863502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regular.fntdata"/><Relationship Id="rId22" Type="http://schemas.openxmlformats.org/officeDocument/2006/relationships/font" Target="fonts/Roboto-italic.fntdata"/><Relationship Id="rId21" Type="http://schemas.openxmlformats.org/officeDocument/2006/relationships/font" Target="fonts/Roboto-bold.fntdata"/><Relationship Id="rId24" Type="http://schemas.openxmlformats.org/officeDocument/2006/relationships/font" Target="fonts/Montserrat-bold.fntdata"/><Relationship Id="rId23" Type="http://schemas.openxmlformats.org/officeDocument/2006/relationships/font" Target="fonts/Roboto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25" Type="http://schemas.openxmlformats.org/officeDocument/2006/relationships/font" Target="fonts/Montserrat-boldItalic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6992be42d5_3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g26992be42d5_3_7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26992be42d5_3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g26992be42d5_3_12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6992be42d5_3_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g26992be42d5_3_20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26992be42d5_3_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g26992be42d5_3_23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6992be42d5_3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g26992be42d5_3_8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6992be42d5_3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g26992be42d5_3_10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6992be42d5_3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g26992be42d5_3_18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6992be42d5_1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g26992be42d5_1_11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26992be42d5_1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g26992be42d5_1_10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6992be42d5_3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g26992be42d5_3_20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26992be42d5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g26992be42d5_0_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26992be42d5_1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g26992be42d5_1_13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/>
          <p:nvPr>
            <p:ph type="ctrTitle"/>
          </p:nvPr>
        </p:nvSpPr>
        <p:spPr>
          <a:xfrm>
            <a:off x="342900" y="1065213"/>
            <a:ext cx="3886200" cy="73501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2" name="Google Shape;62;p15"/>
          <p:cNvSpPr txBox="1"/>
          <p:nvPr>
            <p:ph idx="1" type="subTitle"/>
          </p:nvPr>
        </p:nvSpPr>
        <p:spPr>
          <a:xfrm>
            <a:off x="685800" y="1943100"/>
            <a:ext cx="3200400" cy="8763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lvl="0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3" name="Google Shape;63;p15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6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8" name="Google Shape;68;p16"/>
          <p:cNvSpPr txBox="1"/>
          <p:nvPr>
            <p:ph idx="1" type="body"/>
          </p:nvPr>
        </p:nvSpPr>
        <p:spPr>
          <a:xfrm>
            <a:off x="228600" y="800100"/>
            <a:ext cx="4114800" cy="226298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8575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indent="-28575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69" name="Google Shape;69;p16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"/>
          <p:cNvSpPr txBox="1"/>
          <p:nvPr>
            <p:ph type="title"/>
          </p:nvPr>
        </p:nvSpPr>
        <p:spPr>
          <a:xfrm>
            <a:off x="361156" y="2203450"/>
            <a:ext cx="3886200" cy="681038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 cap="none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" name="Google Shape;74;p17"/>
          <p:cNvSpPr txBox="1"/>
          <p:nvPr>
            <p:ph idx="1" type="body"/>
          </p:nvPr>
        </p:nvSpPr>
        <p:spPr>
          <a:xfrm>
            <a:off x="361156" y="1453357"/>
            <a:ext cx="3886200" cy="750094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 sz="1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900"/>
              <a:buNone/>
              <a:defRPr sz="9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800"/>
              <a:buNone/>
              <a:defRPr sz="8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5" name="Google Shape;75;p17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80" name="Google Shape;80;p18"/>
          <p:cNvSpPr txBox="1"/>
          <p:nvPr>
            <p:ph idx="1" type="body"/>
          </p:nvPr>
        </p:nvSpPr>
        <p:spPr>
          <a:xfrm>
            <a:off x="228600" y="800100"/>
            <a:ext cx="2019300" cy="226298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17500" lvl="0" marL="457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indent="-3048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2pPr>
            <a:lvl3pPr indent="-2921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9pPr>
          </a:lstStyle>
          <a:p/>
        </p:txBody>
      </p:sp>
      <p:sp>
        <p:nvSpPr>
          <p:cNvPr id="81" name="Google Shape;81;p18"/>
          <p:cNvSpPr txBox="1"/>
          <p:nvPr>
            <p:ph idx="2" type="body"/>
          </p:nvPr>
        </p:nvSpPr>
        <p:spPr>
          <a:xfrm>
            <a:off x="2324100" y="800100"/>
            <a:ext cx="2019300" cy="226298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17500" lvl="0" marL="457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indent="-3048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2pPr>
            <a:lvl3pPr indent="-2921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9pPr>
          </a:lstStyle>
          <a:p/>
        </p:txBody>
      </p:sp>
      <p:sp>
        <p:nvSpPr>
          <p:cNvPr id="82" name="Google Shape;82;p18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84" name="Google Shape;84;p18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9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87" name="Google Shape;87;p19"/>
          <p:cNvSpPr txBox="1"/>
          <p:nvPr>
            <p:ph idx="1" type="body"/>
          </p:nvPr>
        </p:nvSpPr>
        <p:spPr>
          <a:xfrm>
            <a:off x="228600" y="767556"/>
            <a:ext cx="2020094" cy="319881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1pPr>
            <a:lvl2pPr indent="-2286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1" sz="10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1" sz="900"/>
            </a:lvl3pPr>
            <a:lvl4pPr indent="-2286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4pPr>
            <a:lvl5pPr indent="-2286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5pPr>
            <a:lvl6pPr indent="-2286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6pPr>
            <a:lvl7pPr indent="-2286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7pPr>
            <a:lvl8pPr indent="-2286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8pPr>
            <a:lvl9pPr indent="-2286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9pPr>
          </a:lstStyle>
          <a:p/>
        </p:txBody>
      </p:sp>
      <p:sp>
        <p:nvSpPr>
          <p:cNvPr id="88" name="Google Shape;88;p19"/>
          <p:cNvSpPr txBox="1"/>
          <p:nvPr>
            <p:ph idx="2" type="body"/>
          </p:nvPr>
        </p:nvSpPr>
        <p:spPr>
          <a:xfrm>
            <a:off x="228600" y="1087438"/>
            <a:ext cx="2020094" cy="1975644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048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1pPr>
            <a:lvl2pPr indent="-2921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indent="-2794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–"/>
              <a:defRPr sz="800"/>
            </a:lvl4pPr>
            <a:lvl5pPr indent="-2794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»"/>
              <a:defRPr sz="800"/>
            </a:lvl5pPr>
            <a:lvl6pPr indent="-2794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6pPr>
            <a:lvl7pPr indent="-2794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7pPr>
            <a:lvl8pPr indent="-2794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8pPr>
            <a:lvl9pPr indent="-2794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9pPr>
          </a:lstStyle>
          <a:p/>
        </p:txBody>
      </p:sp>
      <p:sp>
        <p:nvSpPr>
          <p:cNvPr id="89" name="Google Shape;89;p19"/>
          <p:cNvSpPr txBox="1"/>
          <p:nvPr>
            <p:ph idx="3" type="body"/>
          </p:nvPr>
        </p:nvSpPr>
        <p:spPr>
          <a:xfrm>
            <a:off x="2322513" y="767556"/>
            <a:ext cx="2020888" cy="319881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1pPr>
            <a:lvl2pPr indent="-2286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1" sz="10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1" sz="900"/>
            </a:lvl3pPr>
            <a:lvl4pPr indent="-2286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4pPr>
            <a:lvl5pPr indent="-2286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5pPr>
            <a:lvl6pPr indent="-2286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6pPr>
            <a:lvl7pPr indent="-2286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7pPr>
            <a:lvl8pPr indent="-2286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8pPr>
            <a:lvl9pPr indent="-2286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9pPr>
          </a:lstStyle>
          <a:p/>
        </p:txBody>
      </p:sp>
      <p:sp>
        <p:nvSpPr>
          <p:cNvPr id="90" name="Google Shape;90;p19"/>
          <p:cNvSpPr txBox="1"/>
          <p:nvPr>
            <p:ph idx="4" type="body"/>
          </p:nvPr>
        </p:nvSpPr>
        <p:spPr>
          <a:xfrm>
            <a:off x="2322513" y="1087438"/>
            <a:ext cx="2020888" cy="1975644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048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1pPr>
            <a:lvl2pPr indent="-2921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indent="-2794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–"/>
              <a:defRPr sz="800"/>
            </a:lvl4pPr>
            <a:lvl5pPr indent="-2794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»"/>
              <a:defRPr sz="800"/>
            </a:lvl5pPr>
            <a:lvl6pPr indent="-2794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6pPr>
            <a:lvl7pPr indent="-2794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7pPr>
            <a:lvl8pPr indent="-2794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8pPr>
            <a:lvl9pPr indent="-2794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9pPr>
          </a:lstStyle>
          <a:p/>
        </p:txBody>
      </p:sp>
      <p:sp>
        <p:nvSpPr>
          <p:cNvPr id="91" name="Google Shape;91;p19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2" name="Google Shape;92;p19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3" name="Google Shape;93;p19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6" name="Google Shape;96;p20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7" name="Google Shape;97;p20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8" name="Google Shape;98;p20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/>
          <p:nvPr>
            <p:ph type="title"/>
          </p:nvPr>
        </p:nvSpPr>
        <p:spPr>
          <a:xfrm>
            <a:off x="228600" y="136525"/>
            <a:ext cx="1504157" cy="581025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b="1" sz="1000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01" name="Google Shape;101;p21"/>
          <p:cNvSpPr txBox="1"/>
          <p:nvPr>
            <p:ph idx="1" type="body"/>
          </p:nvPr>
        </p:nvSpPr>
        <p:spPr>
          <a:xfrm>
            <a:off x="1787525" y="136525"/>
            <a:ext cx="2555875" cy="2926557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30200" lvl="0" marL="457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indent="-317500" lvl="1" marL="914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sz="1400"/>
            </a:lvl2pPr>
            <a:lvl3pPr indent="-3048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3pPr>
            <a:lvl4pPr indent="-2921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4pPr>
            <a:lvl5pPr indent="-2921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»"/>
              <a:defRPr sz="1000"/>
            </a:lvl5pPr>
            <a:lvl6pPr indent="-2921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6pPr>
            <a:lvl7pPr indent="-2921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7pPr>
            <a:lvl8pPr indent="-2921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8pPr>
            <a:lvl9pPr indent="-2921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9pPr>
          </a:lstStyle>
          <a:p/>
        </p:txBody>
      </p:sp>
      <p:sp>
        <p:nvSpPr>
          <p:cNvPr id="102" name="Google Shape;102;p21"/>
          <p:cNvSpPr txBox="1"/>
          <p:nvPr>
            <p:ph idx="2" type="body"/>
          </p:nvPr>
        </p:nvSpPr>
        <p:spPr>
          <a:xfrm>
            <a:off x="228600" y="717550"/>
            <a:ext cx="1504157" cy="234553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1pPr>
            <a:lvl2pPr indent="-228600" lvl="1" marL="914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2pPr>
            <a:lvl3pPr indent="-228600" lvl="2" marL="1371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3pPr>
            <a:lvl4pPr indent="-228600" lvl="3" marL="1828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4pPr>
            <a:lvl5pPr indent="-228600" lvl="4" marL="22860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5pPr>
            <a:lvl6pPr indent="-228600" lvl="5" marL="2743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6pPr>
            <a:lvl7pPr indent="-228600" lvl="6" marL="3200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7pPr>
            <a:lvl8pPr indent="-228600" lvl="7" marL="3657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8pPr>
            <a:lvl9pPr indent="-228600" lvl="8" marL="4114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9pPr>
          </a:lstStyle>
          <a:p/>
        </p:txBody>
      </p:sp>
      <p:sp>
        <p:nvSpPr>
          <p:cNvPr id="103" name="Google Shape;103;p21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04" name="Google Shape;104;p21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05" name="Google Shape;105;p21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/>
          <p:nvPr>
            <p:ph type="title"/>
          </p:nvPr>
        </p:nvSpPr>
        <p:spPr>
          <a:xfrm>
            <a:off x="896144" y="2400300"/>
            <a:ext cx="2743200" cy="283369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b="1" sz="1000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08" name="Google Shape;108;p22"/>
          <p:cNvSpPr/>
          <p:nvPr>
            <p:ph idx="2" type="pic"/>
          </p:nvPr>
        </p:nvSpPr>
        <p:spPr>
          <a:xfrm>
            <a:off x="896144" y="306388"/>
            <a:ext cx="2743200" cy="2057400"/>
          </a:xfrm>
          <a:prstGeom prst="rect">
            <a:avLst/>
          </a:prstGeom>
          <a:noFill/>
          <a:ln>
            <a:noFill/>
          </a:ln>
        </p:spPr>
      </p:sp>
      <p:sp>
        <p:nvSpPr>
          <p:cNvPr id="109" name="Google Shape;109;p22"/>
          <p:cNvSpPr txBox="1"/>
          <p:nvPr>
            <p:ph idx="1" type="body"/>
          </p:nvPr>
        </p:nvSpPr>
        <p:spPr>
          <a:xfrm>
            <a:off x="896144" y="2683669"/>
            <a:ext cx="2743200" cy="402431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1pPr>
            <a:lvl2pPr indent="-228600" lvl="1" marL="914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2pPr>
            <a:lvl3pPr indent="-228600" lvl="2" marL="1371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3pPr>
            <a:lvl4pPr indent="-228600" lvl="3" marL="1828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4pPr>
            <a:lvl5pPr indent="-228600" lvl="4" marL="22860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5pPr>
            <a:lvl6pPr indent="-228600" lvl="5" marL="2743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6pPr>
            <a:lvl7pPr indent="-228600" lvl="6" marL="3200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7pPr>
            <a:lvl8pPr indent="-228600" lvl="7" marL="3657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8pPr>
            <a:lvl9pPr indent="-228600" lvl="8" marL="4114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9pPr>
          </a:lstStyle>
          <a:p/>
        </p:txBody>
      </p:sp>
      <p:sp>
        <p:nvSpPr>
          <p:cNvPr id="110" name="Google Shape;110;p22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1" name="Google Shape;111;p22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2" name="Google Shape;112;p22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5" name="Google Shape;115;p23"/>
          <p:cNvSpPr txBox="1"/>
          <p:nvPr>
            <p:ph idx="1" type="body"/>
          </p:nvPr>
        </p:nvSpPr>
        <p:spPr>
          <a:xfrm rot="5400000">
            <a:off x="1154509" y="-125809"/>
            <a:ext cx="2262982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8575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indent="-28575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116" name="Google Shape;116;p23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7" name="Google Shape;117;p23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8" name="Google Shape;118;p23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/>
          <p:nvPr>
            <p:ph type="title"/>
          </p:nvPr>
        </p:nvSpPr>
        <p:spPr>
          <a:xfrm rot="5400000">
            <a:off x="2366169" y="1085850"/>
            <a:ext cx="2925763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21" name="Google Shape;121;p24"/>
          <p:cNvSpPr txBox="1"/>
          <p:nvPr>
            <p:ph idx="1" type="body"/>
          </p:nvPr>
        </p:nvSpPr>
        <p:spPr>
          <a:xfrm rot="5400000">
            <a:off x="270669" y="95250"/>
            <a:ext cx="2925763" cy="30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8575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indent="-28575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122" name="Google Shape;122;p24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23" name="Google Shape;123;p24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24" name="Google Shape;124;p24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228600" y="800100"/>
            <a:ext cx="4114800" cy="226298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30200" lvl="0" marL="457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048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2100" lvl="3" marL="18288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–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2100" lvl="4" marL="22860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»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2100" lvl="5" marL="27432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2100" lvl="6" marL="32004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2100" lvl="7" marL="3657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2100" lvl="8" marL="41148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6.png"/><Relationship Id="rId5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Relationship Id="rId4" Type="http://schemas.openxmlformats.org/officeDocument/2006/relationships/image" Target="../media/image6.png"/><Relationship Id="rId5" Type="http://schemas.openxmlformats.org/officeDocument/2006/relationships/image" Target="../media/image2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Relationship Id="rId4" Type="http://schemas.openxmlformats.org/officeDocument/2006/relationships/image" Target="../media/image1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Relationship Id="rId4" Type="http://schemas.openxmlformats.org/officeDocument/2006/relationships/image" Target="../media/image1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3.png"/><Relationship Id="rId6" Type="http://schemas.openxmlformats.org/officeDocument/2006/relationships/image" Target="../media/image1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Relationship Id="rId4" Type="http://schemas.openxmlformats.org/officeDocument/2006/relationships/image" Target="../media/image2.png"/><Relationship Id="rId5" Type="http://schemas.openxmlformats.org/officeDocument/2006/relationships/image" Target="../media/image9.png"/><Relationship Id="rId6" Type="http://schemas.openxmlformats.org/officeDocument/2006/relationships/image" Target="../media/image4.png"/><Relationship Id="rId7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16.png"/><Relationship Id="rId5" Type="http://schemas.openxmlformats.org/officeDocument/2006/relationships/image" Target="../media/image2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1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20.png"/><Relationship Id="rId5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Relationship Id="rId4" Type="http://schemas.openxmlformats.org/officeDocument/2006/relationships/image" Target="../media/image6.png"/><Relationship Id="rId5" Type="http://schemas.openxmlformats.org/officeDocument/2006/relationships/image" Target="../media/image1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Relationship Id="rId4" Type="http://schemas.openxmlformats.org/officeDocument/2006/relationships/image" Target="../media/image6.png"/><Relationship Id="rId5" Type="http://schemas.openxmlformats.org/officeDocument/2006/relationships/image" Target="../media/image15.png"/><Relationship Id="rId6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/>
          <p:nvPr/>
        </p:nvSpPr>
        <p:spPr>
          <a:xfrm>
            <a:off x="514350" y="514350"/>
            <a:ext cx="337731" cy="412315"/>
          </a:xfrm>
          <a:custGeom>
            <a:rect b="b" l="l" r="r" t="t"/>
            <a:pathLst>
              <a:path extrusionOk="0" h="824630" w="675462">
                <a:moveTo>
                  <a:pt x="0" y="0"/>
                </a:moveTo>
                <a:lnTo>
                  <a:pt x="675462" y="0"/>
                </a:lnTo>
                <a:lnTo>
                  <a:pt x="675462" y="824630"/>
                </a:lnTo>
                <a:lnTo>
                  <a:pt x="0" y="82463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30" name="Google Shape;130;p25"/>
          <p:cNvSpPr/>
          <p:nvPr/>
        </p:nvSpPr>
        <p:spPr>
          <a:xfrm rot="-1111642">
            <a:off x="5560240" y="527779"/>
            <a:ext cx="5221842" cy="4243933"/>
          </a:xfrm>
          <a:custGeom>
            <a:rect b="b" l="l" r="r" t="t"/>
            <a:pathLst>
              <a:path extrusionOk="0" h="8487866" w="10443683">
                <a:moveTo>
                  <a:pt x="0" y="0"/>
                </a:moveTo>
                <a:lnTo>
                  <a:pt x="10443683" y="0"/>
                </a:lnTo>
                <a:lnTo>
                  <a:pt x="10443683" y="8487866"/>
                </a:lnTo>
                <a:lnTo>
                  <a:pt x="0" y="84878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50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31" name="Google Shape;131;p25"/>
          <p:cNvSpPr/>
          <p:nvPr/>
        </p:nvSpPr>
        <p:spPr>
          <a:xfrm>
            <a:off x="2159221" y="4629150"/>
            <a:ext cx="4863660" cy="1553481"/>
          </a:xfrm>
          <a:custGeom>
            <a:rect b="b" l="l" r="r" t="t"/>
            <a:pathLst>
              <a:path extrusionOk="0" h="3106962" w="9727319">
                <a:moveTo>
                  <a:pt x="0" y="0"/>
                </a:moveTo>
                <a:lnTo>
                  <a:pt x="9727318" y="0"/>
                </a:lnTo>
                <a:lnTo>
                  <a:pt x="9727318" y="3106962"/>
                </a:lnTo>
                <a:lnTo>
                  <a:pt x="0" y="31069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32" name="Google Shape;132;p25"/>
          <p:cNvSpPr txBox="1"/>
          <p:nvPr/>
        </p:nvSpPr>
        <p:spPr>
          <a:xfrm>
            <a:off x="514350" y="1225613"/>
            <a:ext cx="7402800" cy="13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89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rgbClr val="004AAD"/>
                </a:solidFill>
                <a:latin typeface="Montserrat"/>
                <a:ea typeface="Montserrat"/>
                <a:cs typeface="Montserrat"/>
                <a:sym typeface="Montserrat"/>
              </a:rPr>
              <a:t>Sales Spectrum </a:t>
            </a:r>
            <a:r>
              <a:rPr b="1" lang="en" sz="2800">
                <a:solidFill>
                  <a:srgbClr val="004AAD"/>
                </a:solidFill>
                <a:latin typeface="Montserrat"/>
                <a:ea typeface="Montserrat"/>
                <a:cs typeface="Montserrat"/>
                <a:sym typeface="Montserrat"/>
              </a:rPr>
              <a:t>Mining Insights for Retail Growth</a:t>
            </a:r>
            <a:endParaRPr sz="100"/>
          </a:p>
        </p:txBody>
      </p:sp>
      <p:sp>
        <p:nvSpPr>
          <p:cNvPr id="133" name="Google Shape;133;p25"/>
          <p:cNvSpPr txBox="1"/>
          <p:nvPr/>
        </p:nvSpPr>
        <p:spPr>
          <a:xfrm>
            <a:off x="514350" y="2431930"/>
            <a:ext cx="4272300" cy="1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89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134" name="Google Shape;134;p25"/>
          <p:cNvSpPr txBox="1"/>
          <p:nvPr/>
        </p:nvSpPr>
        <p:spPr>
          <a:xfrm>
            <a:off x="852081" y="539475"/>
            <a:ext cx="13071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004AAD"/>
                </a:solidFill>
                <a:latin typeface="Montserrat"/>
                <a:ea typeface="Montserrat"/>
                <a:cs typeface="Montserrat"/>
                <a:sym typeface="Montserrat"/>
              </a:rPr>
              <a:t>OPIM - 5671</a:t>
            </a:r>
            <a:endParaRPr sz="700"/>
          </a:p>
        </p:txBody>
      </p:sp>
      <p:sp>
        <p:nvSpPr>
          <p:cNvPr id="135" name="Google Shape;135;p25"/>
          <p:cNvSpPr txBox="1"/>
          <p:nvPr/>
        </p:nvSpPr>
        <p:spPr>
          <a:xfrm>
            <a:off x="514350" y="4075131"/>
            <a:ext cx="24258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700"/>
          </a:p>
        </p:txBody>
      </p:sp>
      <p:sp>
        <p:nvSpPr>
          <p:cNvPr id="136" name="Google Shape;136;p25"/>
          <p:cNvSpPr txBox="1"/>
          <p:nvPr/>
        </p:nvSpPr>
        <p:spPr>
          <a:xfrm>
            <a:off x="8568600" y="4820400"/>
            <a:ext cx="575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Page - 1</a:t>
            </a:r>
            <a:endParaRPr b="1" sz="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7" name="Google Shape;137;p25"/>
          <p:cNvSpPr txBox="1"/>
          <p:nvPr/>
        </p:nvSpPr>
        <p:spPr>
          <a:xfrm>
            <a:off x="445950" y="3250375"/>
            <a:ext cx="1548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A86E8"/>
                </a:solidFill>
                <a:latin typeface="Montserrat"/>
                <a:ea typeface="Montserrat"/>
                <a:cs typeface="Montserrat"/>
                <a:sym typeface="Montserrat"/>
              </a:rPr>
              <a:t>TEAM 8</a:t>
            </a:r>
            <a:endParaRPr b="1" sz="1850">
              <a:solidFill>
                <a:srgbClr val="444444"/>
              </a:solidFill>
              <a:highlight>
                <a:schemeClr val="lt1"/>
              </a:highlight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4"/>
          <p:cNvSpPr/>
          <p:nvPr/>
        </p:nvSpPr>
        <p:spPr>
          <a:xfrm rot="3525861">
            <a:off x="4388944" y="-1306004"/>
            <a:ext cx="6854692" cy="6854692"/>
          </a:xfrm>
          <a:custGeom>
            <a:rect b="b" l="l" r="r" t="t"/>
            <a:pathLst>
              <a:path extrusionOk="0" h="13709384" w="13709384">
                <a:moveTo>
                  <a:pt x="0" y="0"/>
                </a:moveTo>
                <a:lnTo>
                  <a:pt x="13709384" y="0"/>
                </a:lnTo>
                <a:lnTo>
                  <a:pt x="13709384" y="13709384"/>
                </a:lnTo>
                <a:lnTo>
                  <a:pt x="0" y="1370938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35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50" name="Google Shape;250;p34"/>
          <p:cNvSpPr txBox="1"/>
          <p:nvPr/>
        </p:nvSpPr>
        <p:spPr>
          <a:xfrm>
            <a:off x="514350" y="595325"/>
            <a:ext cx="59586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500">
                <a:solidFill>
                  <a:srgbClr val="004AAD"/>
                </a:solidFill>
                <a:latin typeface="Montserrat"/>
                <a:ea typeface="Montserrat"/>
                <a:cs typeface="Montserrat"/>
                <a:sym typeface="Montserrat"/>
              </a:rPr>
              <a:t>MODEL INSIGHTS</a:t>
            </a:r>
            <a:endParaRPr sz="700"/>
          </a:p>
        </p:txBody>
      </p:sp>
      <p:sp>
        <p:nvSpPr>
          <p:cNvPr id="251" name="Google Shape;251;p34"/>
          <p:cNvSpPr/>
          <p:nvPr/>
        </p:nvSpPr>
        <p:spPr>
          <a:xfrm flipH="1" rot="8532740">
            <a:off x="-1351747" y="3524419"/>
            <a:ext cx="3364703" cy="2734586"/>
          </a:xfrm>
          <a:custGeom>
            <a:rect b="b" l="l" r="r" t="t"/>
            <a:pathLst>
              <a:path extrusionOk="0" h="5469172" w="6729406">
                <a:moveTo>
                  <a:pt x="6729406" y="0"/>
                </a:moveTo>
                <a:lnTo>
                  <a:pt x="0" y="0"/>
                </a:lnTo>
                <a:lnTo>
                  <a:pt x="0" y="5469172"/>
                </a:lnTo>
                <a:lnTo>
                  <a:pt x="6729406" y="5469172"/>
                </a:lnTo>
                <a:lnTo>
                  <a:pt x="6729406" y="0"/>
                </a:lnTo>
                <a:close/>
              </a:path>
            </a:pathLst>
          </a:custGeom>
          <a:blipFill rotWithShape="1">
            <a:blip r:embed="rId4">
              <a:alphaModFix amt="50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52" name="Google Shape;252;p34"/>
          <p:cNvSpPr txBox="1"/>
          <p:nvPr/>
        </p:nvSpPr>
        <p:spPr>
          <a:xfrm>
            <a:off x="514350" y="1354175"/>
            <a:ext cx="4688700" cy="41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89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2BB4D4"/>
                </a:solidFill>
              </a:rPr>
              <a:t> WESTERN REGION SALES ANALYSIS</a:t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253" name="Google Shape;253;p34"/>
          <p:cNvSpPr txBox="1"/>
          <p:nvPr/>
        </p:nvSpPr>
        <p:spPr>
          <a:xfrm>
            <a:off x="8486400" y="4820400"/>
            <a:ext cx="657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Page - 10</a:t>
            </a:r>
            <a:endParaRPr b="1" sz="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54" name="Google Shape;254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2600" y="1767275"/>
            <a:ext cx="4147225" cy="3107575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34"/>
          <p:cNvSpPr txBox="1"/>
          <p:nvPr/>
        </p:nvSpPr>
        <p:spPr>
          <a:xfrm>
            <a:off x="5000975" y="1995625"/>
            <a:ext cx="3000000" cy="21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</a:rPr>
              <a:t>Upward Trend from JAN 2018</a:t>
            </a:r>
            <a:endParaRPr b="1" sz="1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</a:rPr>
              <a:t>Peak Sales - </a:t>
            </a:r>
            <a:r>
              <a:rPr lang="en" sz="1500">
                <a:solidFill>
                  <a:schemeClr val="dk1"/>
                </a:solidFill>
              </a:rPr>
              <a:t>March,June, September and December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</a:rPr>
              <a:t>Slow sales - </a:t>
            </a:r>
            <a:r>
              <a:rPr lang="en" sz="1500">
                <a:solidFill>
                  <a:schemeClr val="dk1"/>
                </a:solidFill>
              </a:rPr>
              <a:t>February</a:t>
            </a:r>
            <a:r>
              <a:rPr lang="en" sz="1500">
                <a:solidFill>
                  <a:schemeClr val="dk1"/>
                </a:solidFill>
              </a:rPr>
              <a:t> , April, August, October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5"/>
          <p:cNvSpPr txBox="1"/>
          <p:nvPr/>
        </p:nvSpPr>
        <p:spPr>
          <a:xfrm>
            <a:off x="514350" y="721300"/>
            <a:ext cx="81192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500">
                <a:solidFill>
                  <a:srgbClr val="004AAD"/>
                </a:solidFill>
                <a:latin typeface="Montserrat"/>
                <a:ea typeface="Montserrat"/>
                <a:cs typeface="Montserrat"/>
                <a:sym typeface="Montserrat"/>
              </a:rPr>
              <a:t>BUSINESS RECOMMENDATIONS</a:t>
            </a:r>
            <a:endParaRPr sz="700"/>
          </a:p>
        </p:txBody>
      </p:sp>
      <p:sp>
        <p:nvSpPr>
          <p:cNvPr id="261" name="Google Shape;261;p35"/>
          <p:cNvSpPr txBox="1"/>
          <p:nvPr/>
        </p:nvSpPr>
        <p:spPr>
          <a:xfrm>
            <a:off x="514350" y="2379127"/>
            <a:ext cx="16002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500" u="none" cap="none" strike="noStrike">
                <a:solidFill>
                  <a:srgbClr val="2E2E2E"/>
                </a:solidFill>
                <a:latin typeface="Montserrat"/>
                <a:ea typeface="Montserrat"/>
                <a:cs typeface="Montserrat"/>
                <a:sym typeface="Montserrat"/>
              </a:rPr>
              <a:t>Goals 01</a:t>
            </a:r>
            <a:endParaRPr sz="700"/>
          </a:p>
        </p:txBody>
      </p:sp>
      <p:sp>
        <p:nvSpPr>
          <p:cNvPr id="262" name="Google Shape;262;p35"/>
          <p:cNvSpPr txBox="1"/>
          <p:nvPr/>
        </p:nvSpPr>
        <p:spPr>
          <a:xfrm>
            <a:off x="3267075" y="2368415"/>
            <a:ext cx="16002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500" u="none" cap="none" strike="noStrike">
                <a:solidFill>
                  <a:srgbClr val="2E2E2E"/>
                </a:solidFill>
                <a:latin typeface="Montserrat"/>
                <a:ea typeface="Montserrat"/>
                <a:cs typeface="Montserrat"/>
                <a:sym typeface="Montserrat"/>
              </a:rPr>
              <a:t>Goals 02</a:t>
            </a:r>
            <a:endParaRPr sz="700"/>
          </a:p>
        </p:txBody>
      </p:sp>
      <p:sp>
        <p:nvSpPr>
          <p:cNvPr id="263" name="Google Shape;263;p35"/>
          <p:cNvSpPr txBox="1"/>
          <p:nvPr/>
        </p:nvSpPr>
        <p:spPr>
          <a:xfrm>
            <a:off x="443075" y="2706350"/>
            <a:ext cx="2297400" cy="97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2E2E2E"/>
                </a:solidFill>
                <a:latin typeface="Montserrat"/>
                <a:ea typeface="Montserrat"/>
                <a:cs typeface="Montserrat"/>
                <a:sym typeface="Montserrat"/>
              </a:rPr>
              <a:t>Inventory Management to Optimize storage costs and ensure product availability.</a:t>
            </a:r>
            <a:endParaRPr sz="1200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6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4" name="Google Shape;264;p35"/>
          <p:cNvSpPr txBox="1"/>
          <p:nvPr/>
        </p:nvSpPr>
        <p:spPr>
          <a:xfrm>
            <a:off x="3232375" y="2706350"/>
            <a:ext cx="2297400" cy="14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2E2E2E"/>
                </a:solidFill>
                <a:latin typeface="Montserrat"/>
                <a:ea typeface="Montserrat"/>
                <a:cs typeface="Montserrat"/>
                <a:sym typeface="Montserrat"/>
              </a:rPr>
              <a:t>Seasonal Marketing Campaigns  &amp; Promotions in June, September and December months  for Overall Sales Improvement</a:t>
            </a:r>
            <a:endParaRPr sz="1200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6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5" name="Google Shape;265;p35"/>
          <p:cNvSpPr/>
          <p:nvPr/>
        </p:nvSpPr>
        <p:spPr>
          <a:xfrm flipH="1" rot="3987423">
            <a:off x="6312847" y="3630776"/>
            <a:ext cx="4031546" cy="3276547"/>
          </a:xfrm>
          <a:custGeom>
            <a:rect b="b" l="l" r="r" t="t"/>
            <a:pathLst>
              <a:path extrusionOk="0" h="6553094" w="8063091">
                <a:moveTo>
                  <a:pt x="8063091" y="0"/>
                </a:moveTo>
                <a:lnTo>
                  <a:pt x="0" y="0"/>
                </a:lnTo>
                <a:lnTo>
                  <a:pt x="0" y="6553094"/>
                </a:lnTo>
                <a:lnTo>
                  <a:pt x="8063091" y="6553094"/>
                </a:lnTo>
                <a:lnTo>
                  <a:pt x="8063091" y="0"/>
                </a:lnTo>
                <a:close/>
              </a:path>
            </a:pathLst>
          </a:custGeom>
          <a:blipFill rotWithShape="1">
            <a:blip r:embed="rId3">
              <a:alphaModFix amt="50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66" name="Google Shape;266;p35"/>
          <p:cNvSpPr txBox="1"/>
          <p:nvPr/>
        </p:nvSpPr>
        <p:spPr>
          <a:xfrm>
            <a:off x="8486400" y="4820400"/>
            <a:ext cx="657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Page - 11</a:t>
            </a:r>
            <a:endParaRPr b="1" sz="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7" name="Google Shape;267;p35"/>
          <p:cNvSpPr txBox="1"/>
          <p:nvPr/>
        </p:nvSpPr>
        <p:spPr>
          <a:xfrm>
            <a:off x="6519400" y="2228938"/>
            <a:ext cx="3000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4001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2E2E2E"/>
                </a:solidFill>
                <a:latin typeface="Montserrat"/>
                <a:ea typeface="Montserrat"/>
                <a:cs typeface="Montserrat"/>
                <a:sym typeface="Montserrat"/>
              </a:rPr>
              <a:t>Goals 03</a:t>
            </a:r>
            <a:endParaRPr/>
          </a:p>
        </p:txBody>
      </p:sp>
      <p:sp>
        <p:nvSpPr>
          <p:cNvPr id="268" name="Google Shape;268;p35"/>
          <p:cNvSpPr txBox="1"/>
          <p:nvPr/>
        </p:nvSpPr>
        <p:spPr>
          <a:xfrm>
            <a:off x="5925475" y="2644450"/>
            <a:ext cx="3000000" cy="12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E2E2E"/>
                </a:solidFill>
                <a:latin typeface="Montserrat"/>
                <a:ea typeface="Montserrat"/>
                <a:cs typeface="Montserrat"/>
                <a:sym typeface="Montserrat"/>
              </a:rPr>
              <a:t>Implementation of Customer </a:t>
            </a:r>
            <a:r>
              <a:rPr lang="en" sz="1200">
                <a:solidFill>
                  <a:srgbClr val="2E2E2E"/>
                </a:solidFill>
                <a:latin typeface="Montserrat"/>
                <a:ea typeface="Montserrat"/>
                <a:cs typeface="Montserrat"/>
                <a:sym typeface="Montserrat"/>
              </a:rPr>
              <a:t>Loyalty</a:t>
            </a:r>
            <a:r>
              <a:rPr lang="en" sz="1200">
                <a:solidFill>
                  <a:srgbClr val="2E2E2E"/>
                </a:solidFill>
                <a:latin typeface="Montserrat"/>
                <a:ea typeface="Montserrat"/>
                <a:cs typeface="Montserrat"/>
                <a:sym typeface="Montserrat"/>
              </a:rPr>
              <a:t> programs during slower sales months - February, April and August to encourage </a:t>
            </a:r>
            <a:r>
              <a:rPr lang="en" sz="1200">
                <a:solidFill>
                  <a:srgbClr val="2E2E2E"/>
                </a:solidFill>
                <a:latin typeface="Montserrat"/>
                <a:ea typeface="Montserrat"/>
                <a:cs typeface="Montserrat"/>
                <a:sym typeface="Montserrat"/>
              </a:rPr>
              <a:t>repeat</a:t>
            </a:r>
            <a:r>
              <a:rPr lang="en" sz="1200">
                <a:solidFill>
                  <a:srgbClr val="2E2E2E"/>
                </a:solidFill>
                <a:latin typeface="Montserrat"/>
                <a:ea typeface="Montserrat"/>
                <a:cs typeface="Montserrat"/>
                <a:sym typeface="Montserrat"/>
              </a:rPr>
              <a:t> purchase</a:t>
            </a:r>
            <a:endParaRPr sz="12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6"/>
          <p:cNvSpPr txBox="1"/>
          <p:nvPr/>
        </p:nvSpPr>
        <p:spPr>
          <a:xfrm>
            <a:off x="514350" y="638175"/>
            <a:ext cx="4583700" cy="20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500">
                <a:solidFill>
                  <a:srgbClr val="004AAD"/>
                </a:solidFill>
                <a:latin typeface="Montserrat"/>
                <a:ea typeface="Montserrat"/>
                <a:cs typeface="Montserrat"/>
                <a:sym typeface="Montserrat"/>
              </a:rPr>
              <a:t>THANK YOU!</a:t>
            </a:r>
            <a:endParaRPr sz="700"/>
          </a:p>
        </p:txBody>
      </p:sp>
      <p:sp>
        <p:nvSpPr>
          <p:cNvPr id="274" name="Google Shape;274;p36"/>
          <p:cNvSpPr/>
          <p:nvPr/>
        </p:nvSpPr>
        <p:spPr>
          <a:xfrm rot="-1766807">
            <a:off x="5230290" y="1170702"/>
            <a:ext cx="6056071" cy="4921934"/>
          </a:xfrm>
          <a:custGeom>
            <a:rect b="b" l="l" r="r" t="t"/>
            <a:pathLst>
              <a:path extrusionOk="0" h="9843868" w="12112141">
                <a:moveTo>
                  <a:pt x="0" y="0"/>
                </a:moveTo>
                <a:lnTo>
                  <a:pt x="12112141" y="0"/>
                </a:lnTo>
                <a:lnTo>
                  <a:pt x="12112141" y="9843868"/>
                </a:lnTo>
                <a:lnTo>
                  <a:pt x="0" y="984386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50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75" name="Google Shape;275;p36"/>
          <p:cNvSpPr txBox="1"/>
          <p:nvPr/>
        </p:nvSpPr>
        <p:spPr>
          <a:xfrm>
            <a:off x="8486400" y="4820400"/>
            <a:ext cx="657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Page - 12</a:t>
            </a:r>
            <a:endParaRPr b="1" sz="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6" name="Google Shape;276;p36"/>
          <p:cNvSpPr txBox="1"/>
          <p:nvPr/>
        </p:nvSpPr>
        <p:spPr>
          <a:xfrm>
            <a:off x="965975" y="2884200"/>
            <a:ext cx="3164400" cy="16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A86E8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Satakshi Deshmukh</a:t>
            </a:r>
            <a:endParaRPr b="1">
              <a:solidFill>
                <a:srgbClr val="4A86E8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4A86E8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Sri Kavya Reddy Narra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A86E8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Rohit Kamineni </a:t>
            </a:r>
            <a:endParaRPr b="1">
              <a:solidFill>
                <a:srgbClr val="4A86E8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A86E8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Hema Pradhiksha Dhanapal</a:t>
            </a:r>
            <a:r>
              <a:rPr b="1" lang="en">
                <a:solidFill>
                  <a:srgbClr val="4A86E8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b="1">
              <a:solidFill>
                <a:srgbClr val="4A86E8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A86E8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Sravya Machavarapu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77" name="Google Shape;277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96325" y="1007175"/>
            <a:ext cx="4514750" cy="3505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6"/>
          <p:cNvSpPr txBox="1"/>
          <p:nvPr/>
        </p:nvSpPr>
        <p:spPr>
          <a:xfrm>
            <a:off x="514350" y="383938"/>
            <a:ext cx="61152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4500" u="none" cap="none" strike="noStrike">
                <a:solidFill>
                  <a:srgbClr val="004AAD"/>
                </a:solidFill>
                <a:latin typeface="Montserrat"/>
                <a:ea typeface="Montserrat"/>
                <a:cs typeface="Montserrat"/>
                <a:sym typeface="Montserrat"/>
              </a:rPr>
              <a:t>TABLE OF CONTENT</a:t>
            </a:r>
            <a:endParaRPr sz="700"/>
          </a:p>
        </p:txBody>
      </p:sp>
      <p:sp>
        <p:nvSpPr>
          <p:cNvPr id="143" name="Google Shape;143;p26"/>
          <p:cNvSpPr txBox="1"/>
          <p:nvPr/>
        </p:nvSpPr>
        <p:spPr>
          <a:xfrm>
            <a:off x="702225" y="1170600"/>
            <a:ext cx="2964000" cy="32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914400" marR="0" rtl="0" algn="l">
              <a:lnSpc>
                <a:spcPct val="25006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133350" lvl="1" marL="266700" marR="0" rtl="0" algn="l">
              <a:lnSpc>
                <a:spcPct val="25006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300"/>
              <a:buChar char="•"/>
            </a:pPr>
            <a:r>
              <a:rPr b="1" lang="en" sz="1300">
                <a:solidFill>
                  <a:srgbClr val="2E2E2E"/>
                </a:solidFill>
                <a:latin typeface="Montserrat"/>
                <a:ea typeface="Montserrat"/>
                <a:cs typeface="Montserrat"/>
                <a:sym typeface="Montserrat"/>
              </a:rPr>
              <a:t>BUSINESS PROBLEM</a:t>
            </a:r>
            <a:endParaRPr b="1" sz="800"/>
          </a:p>
          <a:p>
            <a:pPr indent="-133350" lvl="1" marL="266700" marR="0" rtl="0" algn="l">
              <a:lnSpc>
                <a:spcPct val="25006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300"/>
              <a:buChar char="•"/>
            </a:pPr>
            <a:r>
              <a:rPr b="1" lang="en" sz="1300">
                <a:solidFill>
                  <a:srgbClr val="2E2E2E"/>
                </a:solidFill>
                <a:latin typeface="Montserrat"/>
                <a:ea typeface="Montserrat"/>
                <a:cs typeface="Montserrat"/>
                <a:sym typeface="Montserrat"/>
              </a:rPr>
              <a:t>DATA DESCRIPTION</a:t>
            </a:r>
            <a:endParaRPr b="1" sz="800"/>
          </a:p>
          <a:p>
            <a:pPr indent="-133350" lvl="1" marL="266700" marR="0" rtl="0" algn="l">
              <a:lnSpc>
                <a:spcPct val="25006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300"/>
              <a:buChar char="•"/>
            </a:pPr>
            <a:r>
              <a:rPr b="1" lang="en" sz="1300">
                <a:solidFill>
                  <a:srgbClr val="2E2E2E"/>
                </a:solidFill>
                <a:latin typeface="Montserrat"/>
                <a:ea typeface="Montserrat"/>
                <a:cs typeface="Montserrat"/>
                <a:sym typeface="Montserrat"/>
              </a:rPr>
              <a:t>THE PROCESS</a:t>
            </a:r>
            <a:endParaRPr b="1" sz="800"/>
          </a:p>
          <a:p>
            <a:pPr indent="-133350" lvl="1" marL="266700" marR="0" rtl="0" algn="l">
              <a:lnSpc>
                <a:spcPct val="25006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300"/>
              <a:buChar char="•"/>
            </a:pPr>
            <a:r>
              <a:rPr b="1" lang="en" sz="1300">
                <a:solidFill>
                  <a:srgbClr val="2E2E2E"/>
                </a:solidFill>
                <a:latin typeface="Montserrat"/>
                <a:ea typeface="Montserrat"/>
                <a:cs typeface="Montserrat"/>
                <a:sym typeface="Montserrat"/>
              </a:rPr>
              <a:t>FINAL MODEL</a:t>
            </a:r>
            <a:endParaRPr b="1" sz="1300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133350" lvl="1" marL="266700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300"/>
              <a:buFont typeface="Montserrat"/>
              <a:buChar char="•"/>
            </a:pPr>
            <a:r>
              <a:rPr b="1" lang="en" sz="1300">
                <a:solidFill>
                  <a:srgbClr val="2E2E2E"/>
                </a:solidFill>
                <a:latin typeface="Montserrat"/>
                <a:ea typeface="Montserrat"/>
                <a:cs typeface="Montserrat"/>
                <a:sym typeface="Montserrat"/>
              </a:rPr>
              <a:t>MODEL INSIGHTS</a:t>
            </a:r>
            <a:endParaRPr b="1" sz="1300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133350" lvl="1" marL="266700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300"/>
              <a:buFont typeface="Montserrat"/>
              <a:buChar char="•"/>
            </a:pPr>
            <a:r>
              <a:rPr b="1" lang="en" sz="1300">
                <a:solidFill>
                  <a:srgbClr val="2E2E2E"/>
                </a:solidFill>
                <a:latin typeface="Montserrat"/>
                <a:ea typeface="Montserrat"/>
                <a:cs typeface="Montserrat"/>
                <a:sym typeface="Montserrat"/>
              </a:rPr>
              <a:t>RECOMMENDATIONS</a:t>
            </a:r>
            <a:endParaRPr b="1" sz="1300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4" name="Google Shape;144;p26"/>
          <p:cNvSpPr/>
          <p:nvPr/>
        </p:nvSpPr>
        <p:spPr>
          <a:xfrm rot="-1625759">
            <a:off x="5418507" y="-2156317"/>
            <a:ext cx="4747684" cy="3858573"/>
          </a:xfrm>
          <a:custGeom>
            <a:rect b="b" l="l" r="r" t="t"/>
            <a:pathLst>
              <a:path extrusionOk="0" h="7717145" w="9495369">
                <a:moveTo>
                  <a:pt x="0" y="0"/>
                </a:moveTo>
                <a:lnTo>
                  <a:pt x="9495369" y="0"/>
                </a:lnTo>
                <a:lnTo>
                  <a:pt x="9495369" y="7717145"/>
                </a:lnTo>
                <a:lnTo>
                  <a:pt x="0" y="771714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50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45" name="Google Shape;145;p26"/>
          <p:cNvSpPr txBox="1"/>
          <p:nvPr/>
        </p:nvSpPr>
        <p:spPr>
          <a:xfrm>
            <a:off x="8568600" y="4820400"/>
            <a:ext cx="575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Page - 2</a:t>
            </a:r>
            <a:endParaRPr b="1" sz="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46" name="Google Shape;146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39570" y="1549088"/>
            <a:ext cx="4898051" cy="2798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7"/>
          <p:cNvSpPr/>
          <p:nvPr/>
        </p:nvSpPr>
        <p:spPr>
          <a:xfrm rot="-2088241">
            <a:off x="-2846565" y="-1930916"/>
            <a:ext cx="7162988" cy="7162988"/>
          </a:xfrm>
          <a:custGeom>
            <a:rect b="b" l="l" r="r" t="t"/>
            <a:pathLst>
              <a:path extrusionOk="0" h="14345355" w="14345355">
                <a:moveTo>
                  <a:pt x="0" y="0"/>
                </a:moveTo>
                <a:lnTo>
                  <a:pt x="14345355" y="0"/>
                </a:lnTo>
                <a:lnTo>
                  <a:pt x="14345355" y="14345355"/>
                </a:lnTo>
                <a:lnTo>
                  <a:pt x="0" y="1434535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40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52" name="Google Shape;152;p27"/>
          <p:cNvSpPr/>
          <p:nvPr/>
        </p:nvSpPr>
        <p:spPr>
          <a:xfrm rot="-1801764">
            <a:off x="6085538" y="-373799"/>
            <a:ext cx="3439591" cy="5522796"/>
          </a:xfrm>
          <a:custGeom>
            <a:rect b="b" l="l" r="r" t="t"/>
            <a:pathLst>
              <a:path extrusionOk="0" h="11055409" w="6885296">
                <a:moveTo>
                  <a:pt x="0" y="0"/>
                </a:moveTo>
                <a:lnTo>
                  <a:pt x="6885296" y="0"/>
                </a:lnTo>
                <a:lnTo>
                  <a:pt x="6885296" y="11055409"/>
                </a:lnTo>
                <a:lnTo>
                  <a:pt x="0" y="1105540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50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53" name="Google Shape;153;p27"/>
          <p:cNvSpPr txBox="1"/>
          <p:nvPr/>
        </p:nvSpPr>
        <p:spPr>
          <a:xfrm>
            <a:off x="514350" y="684025"/>
            <a:ext cx="52986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500">
                <a:solidFill>
                  <a:srgbClr val="004AAD"/>
                </a:solidFill>
                <a:latin typeface="Montserrat"/>
                <a:ea typeface="Montserrat"/>
                <a:cs typeface="Montserrat"/>
                <a:sym typeface="Montserrat"/>
              </a:rPr>
              <a:t>BUSINESS PROBLEM</a:t>
            </a:r>
            <a:endParaRPr sz="700"/>
          </a:p>
        </p:txBody>
      </p:sp>
      <p:sp>
        <p:nvSpPr>
          <p:cNvPr id="154" name="Google Shape;154;p27"/>
          <p:cNvSpPr txBox="1"/>
          <p:nvPr/>
        </p:nvSpPr>
        <p:spPr>
          <a:xfrm>
            <a:off x="514350" y="1825567"/>
            <a:ext cx="28320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2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155" name="Google Shape;155;p27"/>
          <p:cNvSpPr/>
          <p:nvPr/>
        </p:nvSpPr>
        <p:spPr>
          <a:xfrm flipH="1">
            <a:off x="306840" y="3896765"/>
            <a:ext cx="737805" cy="332620"/>
          </a:xfrm>
          <a:custGeom>
            <a:rect b="b" l="l" r="r" t="t"/>
            <a:pathLst>
              <a:path extrusionOk="0" h="665240" w="1475610">
                <a:moveTo>
                  <a:pt x="1475609" y="0"/>
                </a:moveTo>
                <a:lnTo>
                  <a:pt x="0" y="0"/>
                </a:lnTo>
                <a:lnTo>
                  <a:pt x="0" y="665240"/>
                </a:lnTo>
                <a:lnTo>
                  <a:pt x="1475609" y="665240"/>
                </a:lnTo>
                <a:lnTo>
                  <a:pt x="1475609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56" name="Google Shape;156;p27"/>
          <p:cNvSpPr/>
          <p:nvPr/>
        </p:nvSpPr>
        <p:spPr>
          <a:xfrm flipH="1">
            <a:off x="306840" y="3109714"/>
            <a:ext cx="737805" cy="332620"/>
          </a:xfrm>
          <a:custGeom>
            <a:rect b="b" l="l" r="r" t="t"/>
            <a:pathLst>
              <a:path extrusionOk="0" h="665240" w="1475610">
                <a:moveTo>
                  <a:pt x="1475609" y="0"/>
                </a:moveTo>
                <a:lnTo>
                  <a:pt x="0" y="0"/>
                </a:lnTo>
                <a:lnTo>
                  <a:pt x="0" y="665240"/>
                </a:lnTo>
                <a:lnTo>
                  <a:pt x="1475609" y="665240"/>
                </a:lnTo>
                <a:lnTo>
                  <a:pt x="1475609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57" name="Google Shape;157;p27"/>
          <p:cNvSpPr/>
          <p:nvPr/>
        </p:nvSpPr>
        <p:spPr>
          <a:xfrm flipH="1">
            <a:off x="306840" y="2322664"/>
            <a:ext cx="737805" cy="332620"/>
          </a:xfrm>
          <a:custGeom>
            <a:rect b="b" l="l" r="r" t="t"/>
            <a:pathLst>
              <a:path extrusionOk="0" h="665240" w="1475610">
                <a:moveTo>
                  <a:pt x="1475609" y="0"/>
                </a:moveTo>
                <a:lnTo>
                  <a:pt x="0" y="0"/>
                </a:lnTo>
                <a:lnTo>
                  <a:pt x="0" y="665240"/>
                </a:lnTo>
                <a:lnTo>
                  <a:pt x="1475609" y="665240"/>
                </a:lnTo>
                <a:lnTo>
                  <a:pt x="1475609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58" name="Google Shape;158;p27"/>
          <p:cNvSpPr txBox="1"/>
          <p:nvPr/>
        </p:nvSpPr>
        <p:spPr>
          <a:xfrm>
            <a:off x="340801" y="4044939"/>
            <a:ext cx="6699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2E2E2E"/>
                </a:solidFill>
                <a:latin typeface="Montserrat"/>
                <a:ea typeface="Montserrat"/>
                <a:cs typeface="Montserrat"/>
                <a:sym typeface="Montserrat"/>
              </a:rPr>
              <a:t>03</a:t>
            </a:r>
            <a:endParaRPr sz="700"/>
          </a:p>
        </p:txBody>
      </p:sp>
      <p:sp>
        <p:nvSpPr>
          <p:cNvPr id="159" name="Google Shape;159;p27"/>
          <p:cNvSpPr txBox="1"/>
          <p:nvPr/>
        </p:nvSpPr>
        <p:spPr>
          <a:xfrm>
            <a:off x="340801" y="3183614"/>
            <a:ext cx="6699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2E2E2E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  <a:endParaRPr sz="700"/>
          </a:p>
        </p:txBody>
      </p:sp>
      <p:sp>
        <p:nvSpPr>
          <p:cNvPr id="160" name="Google Shape;160;p27"/>
          <p:cNvSpPr txBox="1"/>
          <p:nvPr/>
        </p:nvSpPr>
        <p:spPr>
          <a:xfrm>
            <a:off x="340801" y="2429089"/>
            <a:ext cx="6699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2E2E2E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 sz="700"/>
          </a:p>
        </p:txBody>
      </p:sp>
      <p:sp>
        <p:nvSpPr>
          <p:cNvPr id="161" name="Google Shape;161;p27"/>
          <p:cNvSpPr txBox="1"/>
          <p:nvPr/>
        </p:nvSpPr>
        <p:spPr>
          <a:xfrm>
            <a:off x="1218925" y="2454570"/>
            <a:ext cx="29952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2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/>
              <a:t>SALES FORECASTING </a:t>
            </a:r>
            <a:endParaRPr b="1" sz="1900"/>
          </a:p>
        </p:txBody>
      </p:sp>
      <p:sp>
        <p:nvSpPr>
          <p:cNvPr id="162" name="Google Shape;162;p27"/>
          <p:cNvSpPr txBox="1"/>
          <p:nvPr/>
        </p:nvSpPr>
        <p:spPr>
          <a:xfrm>
            <a:off x="1218925" y="3175975"/>
            <a:ext cx="2995200" cy="52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2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/>
              <a:t>I</a:t>
            </a:r>
            <a:r>
              <a:rPr b="1" lang="en" sz="1100"/>
              <a:t>NVENTORY MANAGEMENT FOR OFFICE SUPPLIES &amp; FURNITURE SALES</a:t>
            </a:r>
            <a:endParaRPr b="1" sz="1100"/>
          </a:p>
        </p:txBody>
      </p:sp>
      <p:sp>
        <p:nvSpPr>
          <p:cNvPr id="163" name="Google Shape;163;p27"/>
          <p:cNvSpPr txBox="1"/>
          <p:nvPr/>
        </p:nvSpPr>
        <p:spPr>
          <a:xfrm>
            <a:off x="1324350" y="3963020"/>
            <a:ext cx="2995200" cy="3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r>
              <a:rPr b="1" lang="en" sz="1100">
                <a:solidFill>
                  <a:schemeClr val="dk1"/>
                </a:solidFill>
              </a:rPr>
              <a:t>TARGETED REGION PRIORITIZATION BY REGIONAL SALES FORECASTING  </a:t>
            </a:r>
            <a:endParaRPr b="1" sz="1200">
              <a:solidFill>
                <a:srgbClr val="ECECEC"/>
              </a:solidFill>
              <a:highlight>
                <a:srgbClr val="212121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4" name="Google Shape;164;p27"/>
          <p:cNvSpPr txBox="1"/>
          <p:nvPr/>
        </p:nvSpPr>
        <p:spPr>
          <a:xfrm>
            <a:off x="8568600" y="4820400"/>
            <a:ext cx="575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Page - 3</a:t>
            </a:r>
            <a:endParaRPr b="1" sz="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65" name="Google Shape;165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19545" y="1715958"/>
            <a:ext cx="4652973" cy="26588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8"/>
          <p:cNvSpPr/>
          <p:nvPr/>
        </p:nvSpPr>
        <p:spPr>
          <a:xfrm rot="-1930669">
            <a:off x="-3985647" y="-5362525"/>
            <a:ext cx="9269961" cy="9269961"/>
          </a:xfrm>
          <a:custGeom>
            <a:rect b="b" l="l" r="r" t="t"/>
            <a:pathLst>
              <a:path extrusionOk="0" h="18539921" w="18539921">
                <a:moveTo>
                  <a:pt x="0" y="0"/>
                </a:moveTo>
                <a:lnTo>
                  <a:pt x="18539921" y="0"/>
                </a:lnTo>
                <a:lnTo>
                  <a:pt x="18539921" y="18539921"/>
                </a:lnTo>
                <a:lnTo>
                  <a:pt x="0" y="1853992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35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71" name="Google Shape;171;p28"/>
          <p:cNvSpPr/>
          <p:nvPr/>
        </p:nvSpPr>
        <p:spPr>
          <a:xfrm>
            <a:off x="5441997" y="976862"/>
            <a:ext cx="368300" cy="368300"/>
          </a:xfrm>
          <a:custGeom>
            <a:rect b="b" l="l" r="r" t="t"/>
            <a:pathLst>
              <a:path extrusionOk="0" h="736600" w="736600">
                <a:moveTo>
                  <a:pt x="0" y="0"/>
                </a:moveTo>
                <a:lnTo>
                  <a:pt x="736600" y="0"/>
                </a:lnTo>
                <a:lnTo>
                  <a:pt x="736600" y="736600"/>
                </a:lnTo>
                <a:lnTo>
                  <a:pt x="0" y="736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72" name="Google Shape;172;p28"/>
          <p:cNvSpPr/>
          <p:nvPr/>
        </p:nvSpPr>
        <p:spPr>
          <a:xfrm>
            <a:off x="4753022" y="2389518"/>
            <a:ext cx="368300" cy="368300"/>
          </a:xfrm>
          <a:custGeom>
            <a:rect b="b" l="l" r="r" t="t"/>
            <a:pathLst>
              <a:path extrusionOk="0" h="736600" w="736600">
                <a:moveTo>
                  <a:pt x="0" y="0"/>
                </a:moveTo>
                <a:lnTo>
                  <a:pt x="736600" y="0"/>
                </a:lnTo>
                <a:lnTo>
                  <a:pt x="736600" y="736600"/>
                </a:lnTo>
                <a:lnTo>
                  <a:pt x="0" y="736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73" name="Google Shape;173;p28"/>
          <p:cNvSpPr txBox="1"/>
          <p:nvPr/>
        </p:nvSpPr>
        <p:spPr>
          <a:xfrm>
            <a:off x="514350" y="1128413"/>
            <a:ext cx="4286256" cy="6048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4500" u="none" cap="none" strike="noStrike">
                <a:solidFill>
                  <a:srgbClr val="004AAD"/>
                </a:solidFill>
                <a:latin typeface="Montserrat"/>
                <a:ea typeface="Montserrat"/>
                <a:cs typeface="Montserrat"/>
                <a:sym typeface="Montserrat"/>
              </a:rPr>
              <a:t>THE PROCESS</a:t>
            </a:r>
            <a:endParaRPr sz="700"/>
          </a:p>
        </p:txBody>
      </p:sp>
      <p:sp>
        <p:nvSpPr>
          <p:cNvPr id="174" name="Google Shape;174;p28"/>
          <p:cNvSpPr/>
          <p:nvPr/>
        </p:nvSpPr>
        <p:spPr>
          <a:xfrm>
            <a:off x="4064047" y="3802174"/>
            <a:ext cx="368300" cy="368300"/>
          </a:xfrm>
          <a:custGeom>
            <a:rect b="b" l="l" r="r" t="t"/>
            <a:pathLst>
              <a:path extrusionOk="0" h="736600" w="736600">
                <a:moveTo>
                  <a:pt x="0" y="0"/>
                </a:moveTo>
                <a:lnTo>
                  <a:pt x="736600" y="0"/>
                </a:lnTo>
                <a:lnTo>
                  <a:pt x="736600" y="736600"/>
                </a:lnTo>
                <a:lnTo>
                  <a:pt x="0" y="736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75" name="Google Shape;175;p28"/>
          <p:cNvSpPr txBox="1"/>
          <p:nvPr/>
        </p:nvSpPr>
        <p:spPr>
          <a:xfrm>
            <a:off x="4625722" y="3773600"/>
            <a:ext cx="33804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2E2E2E"/>
                </a:solidFill>
                <a:latin typeface="Montserrat"/>
                <a:ea typeface="Montserrat"/>
                <a:cs typeface="Montserrat"/>
                <a:sym typeface="Montserrat"/>
              </a:rPr>
              <a:t>MODELLING &amp; FORECASTING</a:t>
            </a:r>
            <a:endParaRPr sz="700"/>
          </a:p>
        </p:txBody>
      </p:sp>
      <p:sp>
        <p:nvSpPr>
          <p:cNvPr id="176" name="Google Shape;176;p28"/>
          <p:cNvSpPr txBox="1"/>
          <p:nvPr/>
        </p:nvSpPr>
        <p:spPr>
          <a:xfrm>
            <a:off x="4625725" y="4113325"/>
            <a:ext cx="3249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92100" lvl="0" marL="45720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000"/>
              <a:buFont typeface="Montserrat"/>
              <a:buChar char="●"/>
            </a:pPr>
            <a:r>
              <a:rPr b="1" lang="en" sz="1000">
                <a:solidFill>
                  <a:srgbClr val="2E2E2E"/>
                </a:solidFill>
                <a:latin typeface="Montserrat"/>
                <a:ea typeface="Montserrat"/>
                <a:cs typeface="Montserrat"/>
                <a:sym typeface="Montserrat"/>
              </a:rPr>
              <a:t>EXPLORATION DRIVEN MODELLING</a:t>
            </a:r>
            <a:endParaRPr b="1" sz="1000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000"/>
              <a:buFont typeface="Montserrat"/>
              <a:buChar char="●"/>
            </a:pPr>
            <a:r>
              <a:rPr b="1" lang="en" sz="1000">
                <a:solidFill>
                  <a:srgbClr val="2E2E2E"/>
                </a:solidFill>
                <a:latin typeface="Montserrat"/>
                <a:ea typeface="Montserrat"/>
                <a:cs typeface="Montserrat"/>
                <a:sym typeface="Montserrat"/>
              </a:rPr>
              <a:t>MODEL COMPARISON AND SELECTION</a:t>
            </a:r>
            <a:endParaRPr b="1" sz="1000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7" name="Google Shape;177;p28"/>
          <p:cNvSpPr txBox="1"/>
          <p:nvPr/>
        </p:nvSpPr>
        <p:spPr>
          <a:xfrm>
            <a:off x="6003686" y="948287"/>
            <a:ext cx="26259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2E2E2E"/>
                </a:solidFill>
                <a:latin typeface="Montserrat"/>
                <a:ea typeface="Montserrat"/>
                <a:cs typeface="Montserrat"/>
                <a:sym typeface="Montserrat"/>
              </a:rPr>
              <a:t>DATA PREPARATION</a:t>
            </a:r>
            <a:endParaRPr sz="700"/>
          </a:p>
        </p:txBody>
      </p:sp>
      <p:sp>
        <p:nvSpPr>
          <p:cNvPr id="178" name="Google Shape;178;p28"/>
          <p:cNvSpPr txBox="1"/>
          <p:nvPr/>
        </p:nvSpPr>
        <p:spPr>
          <a:xfrm>
            <a:off x="6003686" y="1288013"/>
            <a:ext cx="2625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92100" lvl="0" marL="45720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000"/>
              <a:buFont typeface="Montserrat"/>
              <a:buChar char="●"/>
            </a:pPr>
            <a:r>
              <a:rPr b="1" lang="en" sz="1000">
                <a:solidFill>
                  <a:srgbClr val="2E2E2E"/>
                </a:solidFill>
                <a:latin typeface="Montserrat"/>
                <a:ea typeface="Montserrat"/>
                <a:cs typeface="Montserrat"/>
                <a:sym typeface="Montserrat"/>
              </a:rPr>
              <a:t>DATA CLEANING</a:t>
            </a:r>
            <a:endParaRPr b="1" sz="1000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000"/>
              <a:buFont typeface="Montserrat"/>
              <a:buChar char="●"/>
            </a:pPr>
            <a:r>
              <a:rPr b="1" lang="en" sz="1000">
                <a:solidFill>
                  <a:srgbClr val="2E2E2E"/>
                </a:solidFill>
                <a:latin typeface="Montserrat"/>
                <a:ea typeface="Montserrat"/>
                <a:cs typeface="Montserrat"/>
                <a:sym typeface="Montserrat"/>
              </a:rPr>
              <a:t>DATA SPLITTING </a:t>
            </a:r>
            <a:endParaRPr b="1" sz="1000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000"/>
              <a:buFont typeface="Montserrat"/>
              <a:buChar char="●"/>
            </a:pPr>
            <a:r>
              <a:rPr b="1" lang="en" sz="1000">
                <a:solidFill>
                  <a:srgbClr val="2E2E2E"/>
                </a:solidFill>
                <a:latin typeface="Montserrat"/>
                <a:ea typeface="Montserrat"/>
                <a:cs typeface="Montserrat"/>
                <a:sym typeface="Montserrat"/>
              </a:rPr>
              <a:t>ACCUMULATION</a:t>
            </a:r>
            <a:endParaRPr b="1" sz="1000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9" name="Google Shape;179;p28"/>
          <p:cNvSpPr txBox="1"/>
          <p:nvPr/>
        </p:nvSpPr>
        <p:spPr>
          <a:xfrm>
            <a:off x="5314711" y="2360943"/>
            <a:ext cx="26259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2E2E2E"/>
                </a:solidFill>
                <a:latin typeface="Montserrat"/>
                <a:ea typeface="Montserrat"/>
                <a:cs typeface="Montserrat"/>
                <a:sym typeface="Montserrat"/>
              </a:rPr>
              <a:t>DATA EXPLORATION</a:t>
            </a:r>
            <a:endParaRPr sz="700"/>
          </a:p>
        </p:txBody>
      </p:sp>
      <p:sp>
        <p:nvSpPr>
          <p:cNvPr id="180" name="Google Shape;180;p28"/>
          <p:cNvSpPr txBox="1"/>
          <p:nvPr/>
        </p:nvSpPr>
        <p:spPr>
          <a:xfrm>
            <a:off x="5314711" y="2700669"/>
            <a:ext cx="26259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92100" lvl="0" marL="45720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000"/>
              <a:buFont typeface="Montserrat"/>
              <a:buChar char="●"/>
            </a:pPr>
            <a:r>
              <a:rPr b="1" lang="en" sz="1000">
                <a:solidFill>
                  <a:srgbClr val="2E2E2E"/>
                </a:solidFill>
                <a:latin typeface="Montserrat"/>
                <a:ea typeface="Montserrat"/>
                <a:cs typeface="Montserrat"/>
                <a:sym typeface="Montserrat"/>
              </a:rPr>
              <a:t>DECOMPOSITION</a:t>
            </a:r>
            <a:r>
              <a:rPr b="1" lang="en" sz="1000">
                <a:solidFill>
                  <a:srgbClr val="2E2E2E"/>
                </a:solidFill>
                <a:latin typeface="Montserrat"/>
                <a:ea typeface="Montserrat"/>
                <a:cs typeface="Montserrat"/>
                <a:sym typeface="Montserrat"/>
              </a:rPr>
              <a:t> ANALYSIS</a:t>
            </a:r>
            <a:endParaRPr b="1" sz="1000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000"/>
              <a:buFont typeface="Montserrat"/>
              <a:buChar char="●"/>
            </a:pPr>
            <a:r>
              <a:rPr b="1" lang="en" sz="1000">
                <a:solidFill>
                  <a:srgbClr val="2E2E2E"/>
                </a:solidFill>
                <a:latin typeface="Montserrat"/>
                <a:ea typeface="Montserrat"/>
                <a:cs typeface="Montserrat"/>
                <a:sym typeface="Montserrat"/>
              </a:rPr>
              <a:t>AUTOCORRELATION ANALYSIS</a:t>
            </a:r>
            <a:endParaRPr b="1" sz="1000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000"/>
              <a:buFont typeface="Montserrat"/>
              <a:buChar char="●"/>
            </a:pPr>
            <a:r>
              <a:rPr b="1" lang="en" sz="1000">
                <a:solidFill>
                  <a:srgbClr val="2E2E2E"/>
                </a:solidFill>
                <a:latin typeface="Montserrat"/>
                <a:ea typeface="Montserrat"/>
                <a:cs typeface="Montserrat"/>
                <a:sym typeface="Montserrat"/>
              </a:rPr>
              <a:t>UNIT ROOT TEST ANALYSIS</a:t>
            </a:r>
            <a:endParaRPr b="1" sz="1000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1" name="Google Shape;181;p28"/>
          <p:cNvSpPr/>
          <p:nvPr/>
        </p:nvSpPr>
        <p:spPr>
          <a:xfrm flipH="1" rot="5242519">
            <a:off x="-521010" y="4120140"/>
            <a:ext cx="4031546" cy="3276547"/>
          </a:xfrm>
          <a:custGeom>
            <a:rect b="b" l="l" r="r" t="t"/>
            <a:pathLst>
              <a:path extrusionOk="0" h="6553094" w="8063091">
                <a:moveTo>
                  <a:pt x="8063091" y="0"/>
                </a:moveTo>
                <a:lnTo>
                  <a:pt x="0" y="0"/>
                </a:lnTo>
                <a:lnTo>
                  <a:pt x="0" y="6553094"/>
                </a:lnTo>
                <a:lnTo>
                  <a:pt x="8063091" y="6553094"/>
                </a:lnTo>
                <a:lnTo>
                  <a:pt x="8063091" y="0"/>
                </a:lnTo>
                <a:close/>
              </a:path>
            </a:pathLst>
          </a:custGeom>
          <a:blipFill rotWithShape="1">
            <a:blip r:embed="rId7">
              <a:alphaModFix amt="50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82" name="Google Shape;182;p28"/>
          <p:cNvSpPr txBox="1"/>
          <p:nvPr/>
        </p:nvSpPr>
        <p:spPr>
          <a:xfrm>
            <a:off x="8568600" y="4820400"/>
            <a:ext cx="575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Page - 4</a:t>
            </a:r>
            <a:endParaRPr b="1" sz="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9"/>
          <p:cNvSpPr txBox="1"/>
          <p:nvPr/>
        </p:nvSpPr>
        <p:spPr>
          <a:xfrm>
            <a:off x="502625" y="97324"/>
            <a:ext cx="61659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500">
                <a:solidFill>
                  <a:srgbClr val="004AAD"/>
                </a:solidFill>
                <a:latin typeface="Montserrat"/>
                <a:ea typeface="Montserrat"/>
                <a:cs typeface="Montserrat"/>
                <a:sym typeface="Montserrat"/>
              </a:rPr>
              <a:t>FINAL MODELS</a:t>
            </a:r>
            <a:endParaRPr sz="700"/>
          </a:p>
        </p:txBody>
      </p:sp>
      <p:sp>
        <p:nvSpPr>
          <p:cNvPr id="188" name="Google Shape;188;p29"/>
          <p:cNvSpPr txBox="1"/>
          <p:nvPr/>
        </p:nvSpPr>
        <p:spPr>
          <a:xfrm>
            <a:off x="584800" y="1103075"/>
            <a:ext cx="4941300" cy="19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89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1.</a:t>
            </a:r>
            <a:r>
              <a:rPr lang="en" sz="1300">
                <a:solidFill>
                  <a:schemeClr val="dk1"/>
                </a:solidFill>
              </a:rPr>
              <a:t>1</a:t>
            </a:r>
            <a:r>
              <a:rPr lang="en" sz="1300">
                <a:solidFill>
                  <a:schemeClr val="dk1"/>
                </a:solidFill>
              </a:rPr>
              <a:t> </a:t>
            </a:r>
            <a:r>
              <a:rPr lang="en" sz="1300">
                <a:solidFill>
                  <a:schemeClr val="dk1"/>
                </a:solidFill>
              </a:rPr>
              <a:t>OFFICE SUPPLIES </a:t>
            </a:r>
            <a:endParaRPr sz="1300">
              <a:solidFill>
                <a:schemeClr val="dk1"/>
              </a:solidFill>
            </a:endParaRPr>
          </a:p>
        </p:txBody>
      </p:sp>
      <p:sp>
        <p:nvSpPr>
          <p:cNvPr id="189" name="Google Shape;189;p29"/>
          <p:cNvSpPr/>
          <p:nvPr/>
        </p:nvSpPr>
        <p:spPr>
          <a:xfrm flipH="1" rot="8246199">
            <a:off x="-895408" y="3814701"/>
            <a:ext cx="4023171" cy="3269741"/>
          </a:xfrm>
          <a:custGeom>
            <a:rect b="b" l="l" r="r" t="t"/>
            <a:pathLst>
              <a:path extrusionOk="0" h="6553094" w="8063091">
                <a:moveTo>
                  <a:pt x="8063091" y="0"/>
                </a:moveTo>
                <a:lnTo>
                  <a:pt x="0" y="0"/>
                </a:lnTo>
                <a:lnTo>
                  <a:pt x="0" y="6553094"/>
                </a:lnTo>
                <a:lnTo>
                  <a:pt x="8063091" y="6553094"/>
                </a:lnTo>
                <a:lnTo>
                  <a:pt x="8063091" y="0"/>
                </a:lnTo>
                <a:close/>
              </a:path>
            </a:pathLst>
          </a:custGeom>
          <a:blipFill rotWithShape="1">
            <a:blip r:embed="rId3">
              <a:alphaModFix amt="50000"/>
            </a:blip>
            <a:stretch>
              <a:fillRect b="0" l="0" r="0" t="0"/>
            </a:stretch>
          </a:blipFill>
          <a:ln>
            <a:noFill/>
          </a:ln>
        </p:spPr>
      </p:sp>
      <p:graphicFrame>
        <p:nvGraphicFramePr>
          <p:cNvPr id="190" name="Google Shape;190;p29"/>
          <p:cNvGraphicFramePr/>
          <p:nvPr/>
        </p:nvGraphicFramePr>
        <p:xfrm>
          <a:off x="670350" y="3884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{820499B5-B85B-4942-98BF-F7D5A8635028}</a:tableStyleId>
              </a:tblPr>
              <a:tblGrid>
                <a:gridCol w="1391275"/>
                <a:gridCol w="1391275"/>
              </a:tblGrid>
              <a:tr h="395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/>
                        <a:t>AIC</a:t>
                      </a:r>
                      <a:endParaRPr b="1" sz="1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725.8323</a:t>
                      </a:r>
                      <a:endParaRPr sz="1800"/>
                    </a:p>
                  </a:txBody>
                  <a:tcPr marT="91425" marB="91425" marR="91425" marL="91425"/>
                </a:tc>
              </a:tr>
              <a:tr h="395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/>
                        <a:t>SBC</a:t>
                      </a:r>
                      <a:endParaRPr b="1" sz="1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730.4983</a:t>
                      </a:r>
                      <a:endParaRPr sz="1800"/>
                    </a:p>
                  </a:txBody>
                  <a:tcPr marT="91425" marB="91425" marR="91425" marL="91425"/>
                </a:tc>
              </a:tr>
              <a:tr h="395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/>
                        <a:t>MAPE</a:t>
                      </a:r>
                      <a:endParaRPr b="1" sz="1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14.14</a:t>
                      </a:r>
                      <a:endParaRPr sz="16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91" name="Google Shape;191;p29"/>
          <p:cNvSpPr txBox="1"/>
          <p:nvPr/>
        </p:nvSpPr>
        <p:spPr>
          <a:xfrm>
            <a:off x="670350" y="3549400"/>
            <a:ext cx="31665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89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</a:rPr>
              <a:t>SARIMA(1,1,1)(0,1,0)</a:t>
            </a:r>
            <a:endParaRPr b="1" sz="1500">
              <a:solidFill>
                <a:schemeClr val="dk1"/>
              </a:solidFill>
            </a:endParaRPr>
          </a:p>
        </p:txBody>
      </p:sp>
      <p:pic>
        <p:nvPicPr>
          <p:cNvPr id="192" name="Google Shape;192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2625" y="1331675"/>
            <a:ext cx="3882300" cy="2187050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29"/>
          <p:cNvSpPr txBox="1"/>
          <p:nvPr/>
        </p:nvSpPr>
        <p:spPr>
          <a:xfrm>
            <a:off x="8568600" y="4820400"/>
            <a:ext cx="575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Page - 5</a:t>
            </a:r>
            <a:endParaRPr b="1" sz="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4" name="Google Shape;194;p29"/>
          <p:cNvSpPr txBox="1"/>
          <p:nvPr/>
        </p:nvSpPr>
        <p:spPr>
          <a:xfrm>
            <a:off x="2964975" y="689975"/>
            <a:ext cx="6306300" cy="41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89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2BB4D4"/>
                </a:solidFill>
              </a:rPr>
              <a:t>CATEGORY</a:t>
            </a:r>
            <a:r>
              <a:rPr lang="en" sz="1500">
                <a:solidFill>
                  <a:srgbClr val="2BB4D4"/>
                </a:solidFill>
              </a:rPr>
              <a:t>-WISE SALES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5" name="Google Shape;195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19725" y="1362350"/>
            <a:ext cx="3927675" cy="2156374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9"/>
          <p:cNvSpPr txBox="1"/>
          <p:nvPr/>
        </p:nvSpPr>
        <p:spPr>
          <a:xfrm>
            <a:off x="4819725" y="1103075"/>
            <a:ext cx="4941300" cy="19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89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1</a:t>
            </a:r>
            <a:r>
              <a:rPr lang="en" sz="1300">
                <a:solidFill>
                  <a:schemeClr val="dk1"/>
                </a:solidFill>
              </a:rPr>
              <a:t>.2 FURNITURE</a:t>
            </a:r>
            <a:endParaRPr sz="1300">
              <a:solidFill>
                <a:schemeClr val="dk1"/>
              </a:solidFill>
            </a:endParaRPr>
          </a:p>
        </p:txBody>
      </p:sp>
      <p:graphicFrame>
        <p:nvGraphicFramePr>
          <p:cNvPr id="197" name="Google Shape;197;p29"/>
          <p:cNvGraphicFramePr/>
          <p:nvPr/>
        </p:nvGraphicFramePr>
        <p:xfrm>
          <a:off x="4964750" y="3884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{820499B5-B85B-4942-98BF-F7D5A8635028}</a:tableStyleId>
              </a:tblPr>
              <a:tblGrid>
                <a:gridCol w="1046000"/>
                <a:gridCol w="1046000"/>
              </a:tblGrid>
              <a:tr h="314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/>
                        <a:t>AIC</a:t>
                      </a:r>
                      <a:endParaRPr b="1" sz="1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707.4930</a:t>
                      </a:r>
                      <a:endParaRPr sz="1800"/>
                    </a:p>
                  </a:txBody>
                  <a:tcPr marT="91425" marB="91425" marR="91425" marL="91425"/>
                </a:tc>
              </a:tr>
              <a:tr h="314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/>
                        <a:t>SBC</a:t>
                      </a:r>
                      <a:endParaRPr b="1" sz="1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712.2436</a:t>
                      </a:r>
                      <a:endParaRPr sz="1800"/>
                    </a:p>
                  </a:txBody>
                  <a:tcPr marT="91425" marB="91425" marR="91425" marL="91425"/>
                </a:tc>
              </a:tr>
              <a:tr h="314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/>
                        <a:t>MAPE</a:t>
                      </a:r>
                      <a:endParaRPr b="1" sz="1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23.81</a:t>
                      </a:r>
                      <a:endParaRPr sz="16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98" name="Google Shape;198;p29"/>
          <p:cNvSpPr txBox="1"/>
          <p:nvPr/>
        </p:nvSpPr>
        <p:spPr>
          <a:xfrm>
            <a:off x="4819725" y="3587500"/>
            <a:ext cx="36102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89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</a:rPr>
              <a:t>  SARIMA(1,0,1)(0,1,0)</a:t>
            </a:r>
            <a:endParaRPr b="1" sz="1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0"/>
          <p:cNvSpPr txBox="1"/>
          <p:nvPr/>
        </p:nvSpPr>
        <p:spPr>
          <a:xfrm>
            <a:off x="514350" y="684849"/>
            <a:ext cx="61659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500">
                <a:solidFill>
                  <a:srgbClr val="004AAD"/>
                </a:solidFill>
                <a:latin typeface="Montserrat"/>
                <a:ea typeface="Montserrat"/>
                <a:cs typeface="Montserrat"/>
                <a:sym typeface="Montserrat"/>
              </a:rPr>
              <a:t>FINAL MODELS</a:t>
            </a:r>
            <a:endParaRPr sz="700"/>
          </a:p>
        </p:txBody>
      </p:sp>
      <p:sp>
        <p:nvSpPr>
          <p:cNvPr id="204" name="Google Shape;204;p30"/>
          <p:cNvSpPr txBox="1"/>
          <p:nvPr/>
        </p:nvSpPr>
        <p:spPr>
          <a:xfrm>
            <a:off x="761400" y="1553325"/>
            <a:ext cx="38106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89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2BB4D4"/>
                </a:solidFill>
              </a:rPr>
              <a:t>2. WESTERN REGION-WISE</a:t>
            </a:r>
            <a:r>
              <a:rPr lang="en" sz="1500">
                <a:solidFill>
                  <a:srgbClr val="2BB4D4"/>
                </a:solidFill>
              </a:rPr>
              <a:t> SALES</a:t>
            </a:r>
            <a:endParaRPr sz="1500"/>
          </a:p>
        </p:txBody>
      </p:sp>
      <p:sp>
        <p:nvSpPr>
          <p:cNvPr id="205" name="Google Shape;205;p30"/>
          <p:cNvSpPr/>
          <p:nvPr/>
        </p:nvSpPr>
        <p:spPr>
          <a:xfrm flipH="1" rot="8246199">
            <a:off x="-895408" y="3814701"/>
            <a:ext cx="4023171" cy="3269741"/>
          </a:xfrm>
          <a:custGeom>
            <a:rect b="b" l="l" r="r" t="t"/>
            <a:pathLst>
              <a:path extrusionOk="0" h="6553094" w="8063091">
                <a:moveTo>
                  <a:pt x="8063091" y="0"/>
                </a:moveTo>
                <a:lnTo>
                  <a:pt x="0" y="0"/>
                </a:lnTo>
                <a:lnTo>
                  <a:pt x="0" y="6553094"/>
                </a:lnTo>
                <a:lnTo>
                  <a:pt x="8063091" y="6553094"/>
                </a:lnTo>
                <a:lnTo>
                  <a:pt x="8063091" y="0"/>
                </a:lnTo>
                <a:close/>
              </a:path>
            </a:pathLst>
          </a:custGeom>
          <a:blipFill rotWithShape="1">
            <a:blip r:embed="rId3">
              <a:alphaModFix amt="50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06" name="Google Shape;206;p30"/>
          <p:cNvSpPr txBox="1"/>
          <p:nvPr/>
        </p:nvSpPr>
        <p:spPr>
          <a:xfrm>
            <a:off x="8568600" y="4820400"/>
            <a:ext cx="575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Page - 6</a:t>
            </a:r>
            <a:endParaRPr b="1" sz="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07" name="Google Shape;207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5100" y="2043050"/>
            <a:ext cx="4513251" cy="2890750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30"/>
          <p:cNvSpPr txBox="1"/>
          <p:nvPr/>
        </p:nvSpPr>
        <p:spPr>
          <a:xfrm>
            <a:off x="5137425" y="2133250"/>
            <a:ext cx="30000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89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dk1"/>
                </a:solidFill>
              </a:rPr>
              <a:t>SARIMA(1,1,1)(0,1,0)</a:t>
            </a:r>
            <a:endParaRPr b="1" sz="1900">
              <a:solidFill>
                <a:schemeClr val="dk1"/>
              </a:solidFill>
            </a:endParaRPr>
          </a:p>
        </p:txBody>
      </p:sp>
      <p:graphicFrame>
        <p:nvGraphicFramePr>
          <p:cNvPr id="209" name="Google Shape;209;p30"/>
          <p:cNvGraphicFramePr/>
          <p:nvPr/>
        </p:nvGraphicFramePr>
        <p:xfrm>
          <a:off x="5224425" y="2741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{820499B5-B85B-4942-98BF-F7D5A8635028}</a:tableStyleId>
              </a:tblPr>
              <a:tblGrid>
                <a:gridCol w="1590175"/>
                <a:gridCol w="1762975"/>
              </a:tblGrid>
              <a:tr h="263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/>
                        <a:t>AIC</a:t>
                      </a:r>
                      <a:endParaRPr b="1" sz="1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710.6</a:t>
                      </a:r>
                      <a:endParaRPr sz="1800"/>
                    </a:p>
                  </a:txBody>
                  <a:tcPr marT="91425" marB="91425" marR="91425" marL="91425"/>
                </a:tc>
              </a:tr>
              <a:tr h="263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/>
                        <a:t>SBC</a:t>
                      </a:r>
                      <a:endParaRPr b="1" sz="1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715.3</a:t>
                      </a:r>
                      <a:endParaRPr sz="1800"/>
                    </a:p>
                  </a:txBody>
                  <a:tcPr marT="91425" marB="91425" marR="91425" marL="91425"/>
                </a:tc>
              </a:tr>
              <a:tr h="263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/>
                        <a:t>MAPE</a:t>
                      </a:r>
                      <a:endParaRPr b="1" sz="1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19.26</a:t>
                      </a:r>
                      <a:endParaRPr sz="16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1"/>
          <p:cNvSpPr txBox="1"/>
          <p:nvPr/>
        </p:nvSpPr>
        <p:spPr>
          <a:xfrm>
            <a:off x="514350" y="684849"/>
            <a:ext cx="61659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500">
                <a:solidFill>
                  <a:srgbClr val="004AAD"/>
                </a:solidFill>
                <a:latin typeface="Montserrat"/>
                <a:ea typeface="Montserrat"/>
                <a:cs typeface="Montserrat"/>
                <a:sym typeface="Montserrat"/>
              </a:rPr>
              <a:t>FINAL MODELS</a:t>
            </a:r>
            <a:endParaRPr sz="700"/>
          </a:p>
        </p:txBody>
      </p:sp>
      <p:sp>
        <p:nvSpPr>
          <p:cNvPr id="215" name="Google Shape;215;p31"/>
          <p:cNvSpPr txBox="1"/>
          <p:nvPr/>
        </p:nvSpPr>
        <p:spPr>
          <a:xfrm>
            <a:off x="514350" y="1429721"/>
            <a:ext cx="29952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89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2BB4D4"/>
                </a:solidFill>
              </a:rPr>
              <a:t>3. TOTAL SALES</a:t>
            </a:r>
            <a:endParaRPr sz="1500"/>
          </a:p>
        </p:txBody>
      </p:sp>
      <p:sp>
        <p:nvSpPr>
          <p:cNvPr id="216" name="Google Shape;216;p31"/>
          <p:cNvSpPr/>
          <p:nvPr/>
        </p:nvSpPr>
        <p:spPr>
          <a:xfrm flipH="1" rot="8246199">
            <a:off x="-895408" y="3814701"/>
            <a:ext cx="4023171" cy="3269741"/>
          </a:xfrm>
          <a:custGeom>
            <a:rect b="b" l="l" r="r" t="t"/>
            <a:pathLst>
              <a:path extrusionOk="0" h="6553094" w="8063091">
                <a:moveTo>
                  <a:pt x="8063091" y="0"/>
                </a:moveTo>
                <a:lnTo>
                  <a:pt x="0" y="0"/>
                </a:lnTo>
                <a:lnTo>
                  <a:pt x="0" y="6553094"/>
                </a:lnTo>
                <a:lnTo>
                  <a:pt x="8063091" y="6553094"/>
                </a:lnTo>
                <a:lnTo>
                  <a:pt x="8063091" y="0"/>
                </a:lnTo>
                <a:close/>
              </a:path>
            </a:pathLst>
          </a:custGeom>
          <a:blipFill rotWithShape="1">
            <a:blip r:embed="rId3">
              <a:alphaModFix amt="50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17" name="Google Shape;217;p31"/>
          <p:cNvSpPr txBox="1"/>
          <p:nvPr/>
        </p:nvSpPr>
        <p:spPr>
          <a:xfrm>
            <a:off x="8486400" y="4820400"/>
            <a:ext cx="657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Page - 7</a:t>
            </a:r>
            <a:endParaRPr b="1" sz="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8" name="Google Shape;218;p31"/>
          <p:cNvSpPr txBox="1"/>
          <p:nvPr/>
        </p:nvSpPr>
        <p:spPr>
          <a:xfrm>
            <a:off x="5107875" y="1813400"/>
            <a:ext cx="30000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89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dk1"/>
                </a:solidFill>
              </a:rPr>
              <a:t>ESM (Winters Additive)</a:t>
            </a:r>
            <a:endParaRPr sz="1800"/>
          </a:p>
        </p:txBody>
      </p:sp>
      <p:pic>
        <p:nvPicPr>
          <p:cNvPr id="219" name="Google Shape;219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4346" y="1825950"/>
            <a:ext cx="4212550" cy="316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41525" y="2462975"/>
            <a:ext cx="3909849" cy="1128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2"/>
          <p:cNvSpPr/>
          <p:nvPr/>
        </p:nvSpPr>
        <p:spPr>
          <a:xfrm rot="3521554">
            <a:off x="4391584" y="-1303650"/>
            <a:ext cx="6859574" cy="6859574"/>
          </a:xfrm>
          <a:custGeom>
            <a:rect b="b" l="l" r="r" t="t"/>
            <a:pathLst>
              <a:path extrusionOk="0" h="13709384" w="13709384">
                <a:moveTo>
                  <a:pt x="0" y="0"/>
                </a:moveTo>
                <a:lnTo>
                  <a:pt x="13709384" y="0"/>
                </a:lnTo>
                <a:lnTo>
                  <a:pt x="13709384" y="13709384"/>
                </a:lnTo>
                <a:lnTo>
                  <a:pt x="0" y="1370938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35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26" name="Google Shape;226;p32"/>
          <p:cNvSpPr txBox="1"/>
          <p:nvPr/>
        </p:nvSpPr>
        <p:spPr>
          <a:xfrm>
            <a:off x="514350" y="595325"/>
            <a:ext cx="59586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500">
                <a:solidFill>
                  <a:srgbClr val="004AAD"/>
                </a:solidFill>
                <a:latin typeface="Montserrat"/>
                <a:ea typeface="Montserrat"/>
                <a:cs typeface="Montserrat"/>
                <a:sym typeface="Montserrat"/>
              </a:rPr>
              <a:t>MODEL INSIGHTS</a:t>
            </a:r>
            <a:endParaRPr sz="700"/>
          </a:p>
        </p:txBody>
      </p:sp>
      <p:sp>
        <p:nvSpPr>
          <p:cNvPr id="227" name="Google Shape;227;p32"/>
          <p:cNvSpPr/>
          <p:nvPr/>
        </p:nvSpPr>
        <p:spPr>
          <a:xfrm flipH="1" rot="8525995">
            <a:off x="-1335129" y="3504666"/>
            <a:ext cx="3368612" cy="2737763"/>
          </a:xfrm>
          <a:custGeom>
            <a:rect b="b" l="l" r="r" t="t"/>
            <a:pathLst>
              <a:path extrusionOk="0" h="5469172" w="6729406">
                <a:moveTo>
                  <a:pt x="6729406" y="0"/>
                </a:moveTo>
                <a:lnTo>
                  <a:pt x="0" y="0"/>
                </a:lnTo>
                <a:lnTo>
                  <a:pt x="0" y="5469172"/>
                </a:lnTo>
                <a:lnTo>
                  <a:pt x="6729406" y="5469172"/>
                </a:lnTo>
                <a:lnTo>
                  <a:pt x="6729406" y="0"/>
                </a:lnTo>
                <a:close/>
              </a:path>
            </a:pathLst>
          </a:custGeom>
          <a:blipFill rotWithShape="1">
            <a:blip r:embed="rId4">
              <a:alphaModFix amt="50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28" name="Google Shape;228;p32"/>
          <p:cNvSpPr txBox="1"/>
          <p:nvPr/>
        </p:nvSpPr>
        <p:spPr>
          <a:xfrm>
            <a:off x="514350" y="1354175"/>
            <a:ext cx="4688700" cy="41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89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2BB4D4"/>
                </a:solidFill>
              </a:rPr>
              <a:t>OVERALL SALES</a:t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229" name="Google Shape;229;p32"/>
          <p:cNvSpPr txBox="1"/>
          <p:nvPr/>
        </p:nvSpPr>
        <p:spPr>
          <a:xfrm>
            <a:off x="8486400" y="4820400"/>
            <a:ext cx="657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Page - 8</a:t>
            </a:r>
            <a:endParaRPr b="1" sz="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30" name="Google Shape;230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8750" y="1808375"/>
            <a:ext cx="4288449" cy="3182725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32"/>
          <p:cNvSpPr txBox="1"/>
          <p:nvPr/>
        </p:nvSpPr>
        <p:spPr>
          <a:xfrm>
            <a:off x="5203050" y="2013375"/>
            <a:ext cx="3663300" cy="15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</a:rPr>
              <a:t>Upward Trend from JAN 2018</a:t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</a:rPr>
              <a:t>Peak Sales - </a:t>
            </a:r>
            <a:r>
              <a:rPr lang="en" sz="1600">
                <a:solidFill>
                  <a:schemeClr val="dk1"/>
                </a:solidFill>
              </a:rPr>
              <a:t>March,May, September and December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</a:rPr>
              <a:t>Slow sales - </a:t>
            </a:r>
            <a:r>
              <a:rPr lang="en" sz="1600">
                <a:solidFill>
                  <a:schemeClr val="dk1"/>
                </a:solidFill>
              </a:rPr>
              <a:t>February , April, August</a:t>
            </a:r>
            <a:endParaRPr sz="15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3"/>
          <p:cNvSpPr/>
          <p:nvPr/>
        </p:nvSpPr>
        <p:spPr>
          <a:xfrm rot="3521554">
            <a:off x="4391584" y="-1303650"/>
            <a:ext cx="6859574" cy="6859574"/>
          </a:xfrm>
          <a:custGeom>
            <a:rect b="b" l="l" r="r" t="t"/>
            <a:pathLst>
              <a:path extrusionOk="0" h="13709384" w="13709384">
                <a:moveTo>
                  <a:pt x="0" y="0"/>
                </a:moveTo>
                <a:lnTo>
                  <a:pt x="13709384" y="0"/>
                </a:lnTo>
                <a:lnTo>
                  <a:pt x="13709384" y="13709384"/>
                </a:lnTo>
                <a:lnTo>
                  <a:pt x="0" y="1370938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35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37" name="Google Shape;237;p33"/>
          <p:cNvSpPr txBox="1"/>
          <p:nvPr/>
        </p:nvSpPr>
        <p:spPr>
          <a:xfrm>
            <a:off x="514350" y="595325"/>
            <a:ext cx="59586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500">
                <a:solidFill>
                  <a:srgbClr val="004AAD"/>
                </a:solidFill>
                <a:latin typeface="Montserrat"/>
                <a:ea typeface="Montserrat"/>
                <a:cs typeface="Montserrat"/>
                <a:sym typeface="Montserrat"/>
              </a:rPr>
              <a:t>MODEL INSIGHTS</a:t>
            </a:r>
            <a:endParaRPr sz="700"/>
          </a:p>
        </p:txBody>
      </p:sp>
      <p:sp>
        <p:nvSpPr>
          <p:cNvPr id="238" name="Google Shape;238;p33"/>
          <p:cNvSpPr/>
          <p:nvPr/>
        </p:nvSpPr>
        <p:spPr>
          <a:xfrm flipH="1" rot="8525995">
            <a:off x="-1357279" y="3519416"/>
            <a:ext cx="3368612" cy="2737763"/>
          </a:xfrm>
          <a:custGeom>
            <a:rect b="b" l="l" r="r" t="t"/>
            <a:pathLst>
              <a:path extrusionOk="0" h="5469172" w="6729406">
                <a:moveTo>
                  <a:pt x="6729406" y="0"/>
                </a:moveTo>
                <a:lnTo>
                  <a:pt x="0" y="0"/>
                </a:lnTo>
                <a:lnTo>
                  <a:pt x="0" y="5469172"/>
                </a:lnTo>
                <a:lnTo>
                  <a:pt x="6729406" y="5469172"/>
                </a:lnTo>
                <a:lnTo>
                  <a:pt x="6729406" y="0"/>
                </a:lnTo>
                <a:close/>
              </a:path>
            </a:pathLst>
          </a:custGeom>
          <a:blipFill rotWithShape="1">
            <a:blip r:embed="rId4">
              <a:alphaModFix amt="50000"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239" name="Google Shape;239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4350" y="1755975"/>
            <a:ext cx="3639300" cy="1840375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33"/>
          <p:cNvSpPr txBox="1"/>
          <p:nvPr/>
        </p:nvSpPr>
        <p:spPr>
          <a:xfrm>
            <a:off x="608275" y="1453200"/>
            <a:ext cx="59586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89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2BB4D4"/>
                </a:solidFill>
              </a:rPr>
              <a:t>CATEGORIES COMPARISON(FURNITURE VS OFFICE SUPPLIES)</a:t>
            </a:r>
            <a:endParaRPr sz="1500"/>
          </a:p>
        </p:txBody>
      </p:sp>
      <p:sp>
        <p:nvSpPr>
          <p:cNvPr id="241" name="Google Shape;241;p33"/>
          <p:cNvSpPr txBox="1"/>
          <p:nvPr/>
        </p:nvSpPr>
        <p:spPr>
          <a:xfrm>
            <a:off x="8486400" y="4820400"/>
            <a:ext cx="657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Page - 9</a:t>
            </a:r>
            <a:endParaRPr b="1" sz="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2" name="Google Shape;242;p33"/>
          <p:cNvSpPr txBox="1"/>
          <p:nvPr/>
        </p:nvSpPr>
        <p:spPr>
          <a:xfrm>
            <a:off x="455875" y="3670525"/>
            <a:ext cx="40308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</a:rPr>
              <a:t>Upward Trend from JAN 2018</a:t>
            </a:r>
            <a:endParaRPr b="1" sz="1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</a:rPr>
              <a:t>Peak Sales - </a:t>
            </a:r>
            <a:r>
              <a:rPr lang="en" sz="1500">
                <a:solidFill>
                  <a:schemeClr val="dk1"/>
                </a:solidFill>
              </a:rPr>
              <a:t>Mar, Jun, Sep &amp; Dec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</a:rPr>
              <a:t>Slow sales - </a:t>
            </a:r>
            <a:r>
              <a:rPr lang="en" sz="1500">
                <a:solidFill>
                  <a:schemeClr val="dk1"/>
                </a:solidFill>
              </a:rPr>
              <a:t>Feb, Apr, Aug &amp; Oct</a:t>
            </a:r>
            <a:endParaRPr/>
          </a:p>
        </p:txBody>
      </p:sp>
      <p:pic>
        <p:nvPicPr>
          <p:cNvPr id="243" name="Google Shape;243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04100" y="1755975"/>
            <a:ext cx="3839627" cy="1914551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33"/>
          <p:cNvSpPr txBox="1"/>
          <p:nvPr/>
        </p:nvSpPr>
        <p:spPr>
          <a:xfrm>
            <a:off x="4789075" y="3670525"/>
            <a:ext cx="40308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</a:rPr>
              <a:t>Upward Trend from JAN 2018</a:t>
            </a:r>
            <a:endParaRPr b="1" sz="1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</a:rPr>
              <a:t>Peak Sales - </a:t>
            </a:r>
            <a:r>
              <a:rPr lang="en" sz="1500">
                <a:solidFill>
                  <a:schemeClr val="dk1"/>
                </a:solidFill>
              </a:rPr>
              <a:t>May</a:t>
            </a:r>
            <a:r>
              <a:rPr lang="en" sz="1500">
                <a:solidFill>
                  <a:schemeClr val="dk1"/>
                </a:solidFill>
              </a:rPr>
              <a:t>, Sep &amp; Nov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</a:rPr>
              <a:t>Slow sales - </a:t>
            </a:r>
            <a:r>
              <a:rPr lang="en" sz="1500">
                <a:solidFill>
                  <a:schemeClr val="dk1"/>
                </a:solidFill>
              </a:rPr>
              <a:t>Feb, Apr, Aug &amp; Oct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